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4" r:id="rId4"/>
    <p:sldId id="258" r:id="rId5"/>
    <p:sldId id="260" r:id="rId6"/>
    <p:sldId id="259"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AF95"/>
    <a:srgbClr val="D9F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B3827-19B8-9B4D-957C-10A0893428C5}" v="1205" dt="2024-12-02T02:36:15.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4"/>
    <p:restoredTop sz="94626"/>
  </p:normalViewPr>
  <p:slideViewPr>
    <p:cSldViewPr snapToGrid="0">
      <p:cViewPr varScale="1">
        <p:scale>
          <a:sx n="121" d="100"/>
          <a:sy n="121" d="100"/>
        </p:scale>
        <p:origin x="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39299-F044-C147-8741-90B1E5C82624}" type="datetimeFigureOut">
              <a:rPr lang="en-US" smtClean="0"/>
              <a:t>12/11/24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9BABF-415A-3F47-86BD-B37F99038487}" type="slidenum">
              <a:rPr lang="en-US" smtClean="0"/>
              <a:t>‹#›</a:t>
            </a:fld>
            <a:endParaRPr lang="en-US"/>
          </a:p>
        </p:txBody>
      </p:sp>
    </p:spTree>
    <p:extLst>
      <p:ext uri="{BB962C8B-B14F-4D97-AF65-F5344CB8AC3E}">
        <p14:creationId xmlns:p14="http://schemas.microsoft.com/office/powerpoint/2010/main" val="348016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1550" y="1781192"/>
            <a:ext cx="4008895" cy="838952"/>
          </a:xfrm>
        </p:spPr>
        <p:txBody>
          <a:bodyPr>
            <a:normAutofit/>
          </a:bodyPr>
          <a:lstStyle/>
          <a:p>
            <a:r>
              <a:rPr lang="en-US" sz="4400">
                <a:latin typeface="Lucida Bright" panose="02040602050505020304" pitchFamily="18" charset="77"/>
                <a:ea typeface="Ayuthaya" pitchFamily="2" charset="-34"/>
                <a:cs typeface="Apple Chancery" panose="03020702040506060504" pitchFamily="66" charset="-79"/>
              </a:rPr>
              <a:t>PSA Proposal</a:t>
            </a:r>
          </a:p>
        </p:txBody>
      </p:sp>
      <p:sp>
        <p:nvSpPr>
          <p:cNvPr id="3" name="Subtitle 2"/>
          <p:cNvSpPr>
            <a:spLocks noGrp="1"/>
          </p:cNvSpPr>
          <p:nvPr>
            <p:ph type="subTitle" idx="1"/>
          </p:nvPr>
        </p:nvSpPr>
        <p:spPr>
          <a:xfrm>
            <a:off x="2013246" y="797800"/>
            <a:ext cx="8165505" cy="997284"/>
          </a:xfrm>
        </p:spPr>
        <p:txBody>
          <a:bodyPr vert="horz" lIns="91440" tIns="45720" rIns="91440" bIns="45720" rtlCol="0" anchor="t">
            <a:normAutofit/>
          </a:bodyPr>
          <a:lstStyle/>
          <a:p>
            <a:r>
              <a:rPr lang="en-US" sz="4800" spc="600">
                <a:latin typeface="Franklin Gothic Medium" panose="020B0603020102020204" pitchFamily="34" charset="0"/>
                <a:ea typeface="Baskerville" panose="02020502070401020303" pitchFamily="18" charset="0"/>
              </a:rPr>
              <a:t>Citizens’ Climate Lobby</a:t>
            </a:r>
          </a:p>
        </p:txBody>
      </p:sp>
      <p:sp>
        <p:nvSpPr>
          <p:cNvPr id="5" name="TextBox 4">
            <a:extLst>
              <a:ext uri="{FF2B5EF4-FFF2-40B4-BE49-F238E27FC236}">
                <a16:creationId xmlns:a16="http://schemas.microsoft.com/office/drawing/2014/main" id="{365CB581-F4D8-0FB8-33F5-D0B79400E235}"/>
              </a:ext>
            </a:extLst>
          </p:cNvPr>
          <p:cNvSpPr txBox="1"/>
          <p:nvPr/>
        </p:nvSpPr>
        <p:spPr>
          <a:xfrm>
            <a:off x="2230223" y="6026196"/>
            <a:ext cx="8100038" cy="369332"/>
          </a:xfrm>
          <a:prstGeom prst="rect">
            <a:avLst/>
          </a:prstGeom>
          <a:noFill/>
        </p:spPr>
        <p:txBody>
          <a:bodyPr wrap="none" rtlCol="0">
            <a:spAutoFit/>
          </a:bodyPr>
          <a:lstStyle/>
          <a:p>
            <a:r>
              <a:rPr lang="en-US" dirty="0"/>
              <a:t>By: Payton Thurston, Liberty Guilmette</a:t>
            </a:r>
            <a:r>
              <a:rPr lang="en-US"/>
              <a:t>, Samuel Tomaszewski  </a:t>
            </a:r>
            <a:r>
              <a:rPr lang="en-US" dirty="0"/>
              <a:t>Lorenzo Martinez</a:t>
            </a:r>
            <a:r>
              <a:rPr lang="en-US"/>
              <a:t>, </a:t>
            </a:r>
            <a:endParaRPr lang="en-US" dirty="0"/>
          </a:p>
        </p:txBody>
      </p:sp>
      <p:pic>
        <p:nvPicPr>
          <p:cNvPr id="1028" name="Picture 4" descr="Earth Clip Art Images - Free Download on Freepik">
            <a:extLst>
              <a:ext uri="{FF2B5EF4-FFF2-40B4-BE49-F238E27FC236}">
                <a16:creationId xmlns:a16="http://schemas.microsoft.com/office/drawing/2014/main" id="{85E92338-0DA5-DED6-8BC1-5B1F9FA0D1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96536" y="2854436"/>
            <a:ext cx="2998922" cy="29989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BF95424-E97B-85A9-AEB5-BBD77AF49C2F}"/>
              </a:ext>
            </a:extLst>
          </p:cNvPr>
          <p:cNvSpPr/>
          <p:nvPr/>
        </p:nvSpPr>
        <p:spPr>
          <a:xfrm>
            <a:off x="0" y="6740715"/>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0026DF-110E-3D82-1B22-490C12B8DB63}"/>
              </a:ext>
            </a:extLst>
          </p:cNvPr>
          <p:cNvSpPr/>
          <p:nvPr/>
        </p:nvSpPr>
        <p:spPr>
          <a:xfrm>
            <a:off x="-3" y="-69743"/>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8BB75B-A665-94A4-2C23-98B849BBE746}"/>
              </a:ext>
            </a:extLst>
          </p:cNvPr>
          <p:cNvSpPr/>
          <p:nvPr/>
        </p:nvSpPr>
        <p:spPr>
          <a:xfrm rot="5400000">
            <a:off x="-3328098" y="3400187"/>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CFCDDF-AFFF-67ED-F5E2-59802E5ADF8D}"/>
              </a:ext>
            </a:extLst>
          </p:cNvPr>
          <p:cNvSpPr/>
          <p:nvPr/>
        </p:nvSpPr>
        <p:spPr>
          <a:xfrm rot="5400000">
            <a:off x="8711979" y="3400186"/>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itizens' Climate Lobby | A Climate Change Organization">
            <a:extLst>
              <a:ext uri="{FF2B5EF4-FFF2-40B4-BE49-F238E27FC236}">
                <a16:creationId xmlns:a16="http://schemas.microsoft.com/office/drawing/2014/main" id="{F09941C4-53B8-EA5F-8EBE-C4711429030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4437889" y="-448056"/>
            <a:ext cx="7754111" cy="7754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118B4E-419F-9AAA-BD6C-DDF7C80DA39A}"/>
              </a:ext>
            </a:extLst>
          </p:cNvPr>
          <p:cNvSpPr>
            <a:spLocks noGrp="1"/>
          </p:cNvSpPr>
          <p:nvPr>
            <p:ph type="title"/>
          </p:nvPr>
        </p:nvSpPr>
        <p:spPr>
          <a:xfrm>
            <a:off x="317938" y="0"/>
            <a:ext cx="2961290" cy="1325563"/>
          </a:xfrm>
        </p:spPr>
        <p:txBody>
          <a:bodyPr>
            <a:normAutofit/>
          </a:bodyPr>
          <a:lstStyle/>
          <a:p>
            <a:r>
              <a:rPr lang="en-US" sz="3600" u="sng">
                <a:latin typeface="Lora" pitchFamily="2" charset="77"/>
              </a:rPr>
              <a:t>Introduction</a:t>
            </a:r>
          </a:p>
        </p:txBody>
      </p:sp>
      <p:sp>
        <p:nvSpPr>
          <p:cNvPr id="4" name="TextBox 3">
            <a:extLst>
              <a:ext uri="{FF2B5EF4-FFF2-40B4-BE49-F238E27FC236}">
                <a16:creationId xmlns:a16="http://schemas.microsoft.com/office/drawing/2014/main" id="{ACC987BA-C796-E802-8CC4-2E2702B38CFC}"/>
              </a:ext>
            </a:extLst>
          </p:cNvPr>
          <p:cNvSpPr txBox="1"/>
          <p:nvPr/>
        </p:nvSpPr>
        <p:spPr>
          <a:xfrm>
            <a:off x="689792" y="1960341"/>
            <a:ext cx="113315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mbria" panose="02040503050406030204" pitchFamily="18" charset="0"/>
                <a:cs typeface="Times New Roman"/>
              </a:rPr>
              <a:t>Citizens’ Climate Lobby (CCL) is a nonprofit, nonpartisan climate change organization that advocates for national policies to combat the ongoing climate crisis. CCL works to approach climate education by building upon shared values and encouraging supporters and volunteers to get involved in their local communities.</a:t>
            </a:r>
            <a:endParaRPr lang="en-US">
              <a:latin typeface="Cambria" panose="02040503050406030204" pitchFamily="18" charset="0"/>
            </a:endParaRPr>
          </a:p>
        </p:txBody>
      </p:sp>
      <p:sp>
        <p:nvSpPr>
          <p:cNvPr id="3" name="TextBox 2">
            <a:extLst>
              <a:ext uri="{FF2B5EF4-FFF2-40B4-BE49-F238E27FC236}">
                <a16:creationId xmlns:a16="http://schemas.microsoft.com/office/drawing/2014/main" id="{36E35980-22B6-71E7-4B6F-05628FD1FBC7}"/>
              </a:ext>
            </a:extLst>
          </p:cNvPr>
          <p:cNvSpPr txBox="1"/>
          <p:nvPr/>
        </p:nvSpPr>
        <p:spPr>
          <a:xfrm>
            <a:off x="655757" y="1290273"/>
            <a:ext cx="2501006" cy="584775"/>
          </a:xfrm>
          <a:prstGeom prst="rect">
            <a:avLst/>
          </a:prstGeom>
          <a:noFill/>
        </p:spPr>
        <p:txBody>
          <a:bodyPr wrap="none" rtlCol="0">
            <a:spAutoFit/>
          </a:bodyPr>
          <a:lstStyle/>
          <a:p>
            <a:r>
              <a:rPr lang="en-US" sz="3200">
                <a:latin typeface="Franklin Gothic Medium" panose="020B0603020102020204" pitchFamily="34" charset="0"/>
              </a:rPr>
              <a:t>What is CCL?</a:t>
            </a:r>
          </a:p>
        </p:txBody>
      </p:sp>
      <p:sp>
        <p:nvSpPr>
          <p:cNvPr id="5" name="TextBox 4">
            <a:extLst>
              <a:ext uri="{FF2B5EF4-FFF2-40B4-BE49-F238E27FC236}">
                <a16:creationId xmlns:a16="http://schemas.microsoft.com/office/drawing/2014/main" id="{2B74A635-757C-B0D1-0E98-E5DE30DF1C15}"/>
              </a:ext>
            </a:extLst>
          </p:cNvPr>
          <p:cNvSpPr txBox="1"/>
          <p:nvPr/>
        </p:nvSpPr>
        <p:spPr>
          <a:xfrm>
            <a:off x="655757" y="3002498"/>
            <a:ext cx="3956468" cy="584775"/>
          </a:xfrm>
          <a:prstGeom prst="rect">
            <a:avLst/>
          </a:prstGeom>
          <a:noFill/>
        </p:spPr>
        <p:txBody>
          <a:bodyPr wrap="none" rtlCol="0">
            <a:spAutoFit/>
          </a:bodyPr>
          <a:lstStyle/>
          <a:p>
            <a:r>
              <a:rPr lang="en-US" sz="3200">
                <a:latin typeface="Franklin Gothic Medium" panose="020B0603020102020204" pitchFamily="34" charset="0"/>
              </a:rPr>
              <a:t>Why climate change?</a:t>
            </a:r>
          </a:p>
        </p:txBody>
      </p:sp>
      <p:sp>
        <p:nvSpPr>
          <p:cNvPr id="10" name="TextBox 9">
            <a:extLst>
              <a:ext uri="{FF2B5EF4-FFF2-40B4-BE49-F238E27FC236}">
                <a16:creationId xmlns:a16="http://schemas.microsoft.com/office/drawing/2014/main" id="{EE566346-2E4E-F8B6-FD2C-C391B7AED603}"/>
              </a:ext>
            </a:extLst>
          </p:cNvPr>
          <p:cNvSpPr txBox="1"/>
          <p:nvPr/>
        </p:nvSpPr>
        <p:spPr>
          <a:xfrm>
            <a:off x="655757" y="3691620"/>
            <a:ext cx="11536243" cy="646331"/>
          </a:xfrm>
          <a:prstGeom prst="rect">
            <a:avLst/>
          </a:prstGeom>
          <a:noFill/>
        </p:spPr>
        <p:txBody>
          <a:bodyPr wrap="square">
            <a:spAutoFit/>
          </a:bodyPr>
          <a:lstStyle/>
          <a:p>
            <a:r>
              <a:rPr lang="en-US" b="0" i="0">
                <a:solidFill>
                  <a:srgbClr val="000000"/>
                </a:solidFill>
                <a:effectLst/>
                <a:latin typeface="Cambria" panose="02040503050406030204" pitchFamily="18" charset="0"/>
              </a:rPr>
              <a:t>Over the years, it has become more apparent that actions must be taken to combat climate change and its progression.</a:t>
            </a:r>
            <a:endParaRPr lang="en-US">
              <a:latin typeface="Cambria" panose="02040503050406030204" pitchFamily="18" charset="0"/>
            </a:endParaRPr>
          </a:p>
        </p:txBody>
      </p:sp>
      <p:sp>
        <p:nvSpPr>
          <p:cNvPr id="12" name="TextBox 11">
            <a:extLst>
              <a:ext uri="{FF2B5EF4-FFF2-40B4-BE49-F238E27FC236}">
                <a16:creationId xmlns:a16="http://schemas.microsoft.com/office/drawing/2014/main" id="{76681B1A-C3CC-3C1E-8476-46D1F5931131}"/>
              </a:ext>
            </a:extLst>
          </p:cNvPr>
          <p:cNvSpPr txBox="1"/>
          <p:nvPr/>
        </p:nvSpPr>
        <p:spPr>
          <a:xfrm>
            <a:off x="655757" y="4471346"/>
            <a:ext cx="11233983" cy="923330"/>
          </a:xfrm>
          <a:prstGeom prst="rect">
            <a:avLst/>
          </a:prstGeom>
          <a:noFill/>
        </p:spPr>
        <p:txBody>
          <a:bodyPr wrap="square">
            <a:spAutoFit/>
          </a:bodyPr>
          <a:lstStyle/>
          <a:p>
            <a:r>
              <a:rPr lang="en-US" b="0" i="0">
                <a:solidFill>
                  <a:srgbClr val="000000"/>
                </a:solidFill>
                <a:effectLst/>
                <a:latin typeface="Cambria" panose="02040503050406030204" pitchFamily="18" charset="0"/>
              </a:rPr>
              <a:t>Climate change affects a variety of different earthly constituents, including: changes in weather patterns and temperatures, an increase in natural disasters, ecosystem changes and collapse, rising sea levels, economic strain, and even impact human health.</a:t>
            </a:r>
            <a:endParaRPr lang="en-US">
              <a:latin typeface="Cambria" panose="02040503050406030204" pitchFamily="18" charset="0"/>
            </a:endParaRPr>
          </a:p>
        </p:txBody>
      </p:sp>
      <p:sp>
        <p:nvSpPr>
          <p:cNvPr id="14" name="TextBox 13">
            <a:extLst>
              <a:ext uri="{FF2B5EF4-FFF2-40B4-BE49-F238E27FC236}">
                <a16:creationId xmlns:a16="http://schemas.microsoft.com/office/drawing/2014/main" id="{906E35AC-5FF6-305B-E06A-94A2579DCCB5}"/>
              </a:ext>
            </a:extLst>
          </p:cNvPr>
          <p:cNvSpPr txBox="1"/>
          <p:nvPr/>
        </p:nvSpPr>
        <p:spPr>
          <a:xfrm>
            <a:off x="655757" y="5528071"/>
            <a:ext cx="11124256" cy="646331"/>
          </a:xfrm>
          <a:prstGeom prst="rect">
            <a:avLst/>
          </a:prstGeom>
          <a:noFill/>
        </p:spPr>
        <p:txBody>
          <a:bodyPr wrap="square">
            <a:spAutoFit/>
          </a:bodyPr>
          <a:lstStyle/>
          <a:p>
            <a:r>
              <a:rPr lang="en-US" b="0" i="0">
                <a:solidFill>
                  <a:srgbClr val="000000"/>
                </a:solidFill>
                <a:effectLst/>
                <a:latin typeface="Cambria" panose="02040503050406030204" pitchFamily="18" charset="0"/>
              </a:rPr>
              <a:t>Recognizing these impacts helps bring emphasis to the importance of quick and unanimous action for policy changes and community efforts. </a:t>
            </a:r>
            <a:endParaRPr lang="en-US">
              <a:latin typeface="Cambria" panose="02040503050406030204" pitchFamily="18" charset="0"/>
            </a:endParaRPr>
          </a:p>
        </p:txBody>
      </p:sp>
    </p:spTree>
    <p:extLst>
      <p:ext uri="{BB962C8B-B14F-4D97-AF65-F5344CB8AC3E}">
        <p14:creationId xmlns:p14="http://schemas.microsoft.com/office/powerpoint/2010/main" val="340087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5568-65B0-1DA0-046A-09E597666914}"/>
              </a:ext>
            </a:extLst>
          </p:cNvPr>
          <p:cNvSpPr>
            <a:spLocks noGrp="1"/>
          </p:cNvSpPr>
          <p:nvPr>
            <p:ph type="title"/>
          </p:nvPr>
        </p:nvSpPr>
        <p:spPr>
          <a:xfrm>
            <a:off x="3982449" y="811751"/>
            <a:ext cx="4075176" cy="1325563"/>
          </a:xfrm>
        </p:spPr>
        <p:txBody>
          <a:bodyPr>
            <a:normAutofit/>
          </a:bodyPr>
          <a:lstStyle/>
          <a:p>
            <a:r>
              <a:rPr lang="en-US" sz="3600" u="sng">
                <a:latin typeface="Lora" pitchFamily="2" charset="77"/>
              </a:rPr>
              <a:t>Research Purpose</a:t>
            </a:r>
          </a:p>
        </p:txBody>
      </p:sp>
      <p:sp>
        <p:nvSpPr>
          <p:cNvPr id="5" name="TextBox 4">
            <a:extLst>
              <a:ext uri="{FF2B5EF4-FFF2-40B4-BE49-F238E27FC236}">
                <a16:creationId xmlns:a16="http://schemas.microsoft.com/office/drawing/2014/main" id="{2EF41FBB-257D-B849-691D-058B4775DA91}"/>
              </a:ext>
            </a:extLst>
          </p:cNvPr>
          <p:cNvSpPr txBox="1"/>
          <p:nvPr/>
        </p:nvSpPr>
        <p:spPr>
          <a:xfrm>
            <a:off x="1529109" y="2137316"/>
            <a:ext cx="8981856" cy="2677656"/>
          </a:xfrm>
          <a:prstGeom prst="rect">
            <a:avLst/>
          </a:prstGeom>
          <a:noFill/>
        </p:spPr>
        <p:txBody>
          <a:bodyPr wrap="square">
            <a:spAutoFit/>
          </a:bodyPr>
          <a:lstStyle/>
          <a:p>
            <a:pPr algn="ctr"/>
            <a:r>
              <a:rPr lang="en-US" sz="2800">
                <a:latin typeface="Cambria" panose="02040503050406030204" pitchFamily="18" charset="0"/>
              </a:rPr>
              <a:t>Develop an u</a:t>
            </a:r>
            <a:r>
              <a:rPr lang="en-US" sz="2800" b="0" i="0">
                <a:effectLst/>
                <a:latin typeface="Cambria" panose="02040503050406030204" pitchFamily="18" charset="0"/>
              </a:rPr>
              <a:t>nderstanding of young adults’ involvement with climate change to influence pro-environmental advertising. This will allow us to create a pro-environmental public service announcement (PSA) for CCL that effectively targets the </a:t>
            </a:r>
            <a:r>
              <a:rPr lang="en-US" sz="2800">
                <a:latin typeface="Cambria" panose="02040503050406030204" pitchFamily="18" charset="0"/>
              </a:rPr>
              <a:t>young adult audience</a:t>
            </a:r>
            <a:r>
              <a:rPr lang="en-US" sz="2800" b="0" i="0">
                <a:effectLst/>
                <a:latin typeface="Cambria" panose="02040503050406030204" pitchFamily="18" charset="0"/>
              </a:rPr>
              <a:t> by using key research findings to guide our approach. </a:t>
            </a:r>
            <a:endParaRPr lang="en-US" sz="2800">
              <a:latin typeface="Cambria" panose="02040503050406030204" pitchFamily="18" charset="0"/>
            </a:endParaRPr>
          </a:p>
        </p:txBody>
      </p:sp>
      <p:sp>
        <p:nvSpPr>
          <p:cNvPr id="8" name="Rectangle 7">
            <a:extLst>
              <a:ext uri="{FF2B5EF4-FFF2-40B4-BE49-F238E27FC236}">
                <a16:creationId xmlns:a16="http://schemas.microsoft.com/office/drawing/2014/main" id="{00BAFF02-9732-6B5D-3D7A-72C0711A5D53}"/>
              </a:ext>
            </a:extLst>
          </p:cNvPr>
          <p:cNvSpPr/>
          <p:nvPr/>
        </p:nvSpPr>
        <p:spPr>
          <a:xfrm rot="5400000">
            <a:off x="-3328098" y="3400187"/>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81157F-2303-FDF4-4232-4913B1471A84}"/>
              </a:ext>
            </a:extLst>
          </p:cNvPr>
          <p:cNvSpPr/>
          <p:nvPr/>
        </p:nvSpPr>
        <p:spPr>
          <a:xfrm>
            <a:off x="-3" y="-69743"/>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2DDD37-BEF6-C3BD-82A7-65A9A17880AF}"/>
              </a:ext>
            </a:extLst>
          </p:cNvPr>
          <p:cNvSpPr/>
          <p:nvPr/>
        </p:nvSpPr>
        <p:spPr>
          <a:xfrm>
            <a:off x="0" y="6740715"/>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3E7367-5BAC-5D60-42FE-E7048337DCA3}"/>
              </a:ext>
            </a:extLst>
          </p:cNvPr>
          <p:cNvSpPr/>
          <p:nvPr/>
        </p:nvSpPr>
        <p:spPr>
          <a:xfrm rot="5400000">
            <a:off x="8711979" y="3400186"/>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03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18A3-27DD-ACE4-8F9C-037C450733D4}"/>
              </a:ext>
            </a:extLst>
          </p:cNvPr>
          <p:cNvSpPr>
            <a:spLocks noGrp="1"/>
          </p:cNvSpPr>
          <p:nvPr>
            <p:ph type="title"/>
          </p:nvPr>
        </p:nvSpPr>
        <p:spPr>
          <a:xfrm>
            <a:off x="710078" y="-53816"/>
            <a:ext cx="5676900" cy="1325563"/>
          </a:xfrm>
        </p:spPr>
        <p:txBody>
          <a:bodyPr>
            <a:normAutofit/>
          </a:bodyPr>
          <a:lstStyle/>
          <a:p>
            <a:r>
              <a:rPr lang="en-US" sz="3600" u="sng">
                <a:latin typeface="Lora" pitchFamily="2" charset="77"/>
              </a:rPr>
              <a:t>Research Design: Survey</a:t>
            </a:r>
          </a:p>
        </p:txBody>
      </p:sp>
      <p:sp>
        <p:nvSpPr>
          <p:cNvPr id="4" name="Rectangle 3">
            <a:extLst>
              <a:ext uri="{FF2B5EF4-FFF2-40B4-BE49-F238E27FC236}">
                <a16:creationId xmlns:a16="http://schemas.microsoft.com/office/drawing/2014/main" id="{975A085E-9235-6C79-D0E3-F7C092BAA912}"/>
              </a:ext>
            </a:extLst>
          </p:cNvPr>
          <p:cNvSpPr/>
          <p:nvPr/>
        </p:nvSpPr>
        <p:spPr>
          <a:xfrm>
            <a:off x="7309805" y="-6742"/>
            <a:ext cx="4598973" cy="6905200"/>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2B5DD1-CDFF-34A5-23CB-00872E579294}"/>
              </a:ext>
            </a:extLst>
          </p:cNvPr>
          <p:cNvSpPr txBox="1"/>
          <p:nvPr/>
        </p:nvSpPr>
        <p:spPr>
          <a:xfrm>
            <a:off x="7464902" y="438318"/>
            <a:ext cx="4288778" cy="475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Franklin Gothic Medium"/>
                <a:cs typeface="Times New Roman"/>
              </a:rPr>
              <a:t>PARTICIPANT DEMOGRAPHICS</a:t>
            </a:r>
          </a:p>
        </p:txBody>
      </p:sp>
      <p:sp>
        <p:nvSpPr>
          <p:cNvPr id="7" name="TextBox 6">
            <a:extLst>
              <a:ext uri="{FF2B5EF4-FFF2-40B4-BE49-F238E27FC236}">
                <a16:creationId xmlns:a16="http://schemas.microsoft.com/office/drawing/2014/main" id="{BDAB6314-21B2-09EC-3CB2-962514DD7E64}"/>
              </a:ext>
            </a:extLst>
          </p:cNvPr>
          <p:cNvSpPr txBox="1"/>
          <p:nvPr/>
        </p:nvSpPr>
        <p:spPr>
          <a:xfrm>
            <a:off x="283222" y="1214331"/>
            <a:ext cx="1919115" cy="584775"/>
          </a:xfrm>
          <a:prstGeom prst="rect">
            <a:avLst/>
          </a:prstGeom>
          <a:noFill/>
        </p:spPr>
        <p:txBody>
          <a:bodyPr wrap="none" rtlCol="0">
            <a:spAutoFit/>
          </a:bodyPr>
          <a:lstStyle/>
          <a:p>
            <a:r>
              <a:rPr lang="en-US" sz="3200">
                <a:latin typeface="Franklin Gothic Medium" panose="020B0603020102020204" pitchFamily="34" charset="0"/>
              </a:rPr>
              <a:t>Collection</a:t>
            </a:r>
          </a:p>
        </p:txBody>
      </p:sp>
      <p:sp>
        <p:nvSpPr>
          <p:cNvPr id="8" name="TextBox 7">
            <a:extLst>
              <a:ext uri="{FF2B5EF4-FFF2-40B4-BE49-F238E27FC236}">
                <a16:creationId xmlns:a16="http://schemas.microsoft.com/office/drawing/2014/main" id="{04AE5E43-1BE1-ECAF-9D00-B17FB737F84A}"/>
              </a:ext>
            </a:extLst>
          </p:cNvPr>
          <p:cNvSpPr txBox="1"/>
          <p:nvPr/>
        </p:nvSpPr>
        <p:spPr>
          <a:xfrm>
            <a:off x="66792" y="1799106"/>
            <a:ext cx="7780020" cy="954107"/>
          </a:xfrm>
          <a:prstGeom prst="rect">
            <a:avLst/>
          </a:prstGeom>
          <a:noFill/>
        </p:spPr>
        <p:txBody>
          <a:bodyPr wrap="square" rtlCol="0">
            <a:spAutoFit/>
          </a:bodyPr>
          <a:lstStyle/>
          <a:p>
            <a:pPr marL="285750" indent="-285750">
              <a:buFontTx/>
              <a:buChar char="-"/>
            </a:pPr>
            <a:r>
              <a:rPr lang="en-US" sz="2800">
                <a:latin typeface="Cambria" panose="02040503050406030204" pitchFamily="18" charset="0"/>
              </a:rPr>
              <a:t>Google Forms survey</a:t>
            </a:r>
          </a:p>
          <a:p>
            <a:pPr marL="285750" indent="-285750">
              <a:buFontTx/>
              <a:buChar char="-"/>
            </a:pPr>
            <a:r>
              <a:rPr lang="en-US" sz="2800">
                <a:latin typeface="Cambria" panose="02040503050406030204" pitchFamily="18" charset="0"/>
              </a:rPr>
              <a:t>Data collected between Nov. 23 and Nov. 27</a:t>
            </a:r>
          </a:p>
        </p:txBody>
      </p:sp>
      <p:pic>
        <p:nvPicPr>
          <p:cNvPr id="2050" name="Picture 2" descr="Clipart - Online Survey Icon - Free Transparent PNG Clipart Images Download">
            <a:extLst>
              <a:ext uri="{FF2B5EF4-FFF2-40B4-BE49-F238E27FC236}">
                <a16:creationId xmlns:a16="http://schemas.microsoft.com/office/drawing/2014/main" id="{1FE50C8C-5510-2166-066F-0E17FE86F5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43" b="93323" l="3214" r="96429">
                        <a14:foregroundMark x1="7619" y1="12267" x2="7619" y2="12267"/>
                        <a14:foregroundMark x1="7619" y1="11957" x2="6190" y2="59317"/>
                        <a14:foregroundMark x1="6190" y1="59317" x2="9286" y2="64752"/>
                        <a14:foregroundMark x1="13214" y1="14441" x2="33571" y2="14752"/>
                        <a14:foregroundMark x1="33571" y1="14752" x2="68333" y2="13354"/>
                        <a14:foregroundMark x1="68333" y1="13354" x2="81786" y2="13665"/>
                        <a14:foregroundMark x1="81786" y1="13665" x2="92143" y2="13043"/>
                        <a14:foregroundMark x1="39762" y1="42702" x2="47738" y2="40839"/>
                        <a14:foregroundMark x1="47738" y1="40839" x2="41429" y2="34472"/>
                        <a14:foregroundMark x1="41429" y1="34472" x2="40000" y2="42236"/>
                        <a14:foregroundMark x1="40000" y1="42236" x2="44524" y2="46894"/>
                        <a14:foregroundMark x1="44524" y1="46894" x2="49167" y2="42236"/>
                        <a14:foregroundMark x1="49167" y1="42236" x2="42381" y2="41304"/>
                        <a14:foregroundMark x1="42381" y1="41304" x2="39405" y2="45807"/>
                        <a14:foregroundMark x1="17024" y1="24224" x2="16429" y2="54348"/>
                        <a14:foregroundMark x1="16429" y1="54348" x2="12143" y2="23602"/>
                        <a14:foregroundMark x1="12143" y1="23602" x2="14167" y2="63043"/>
                        <a14:foregroundMark x1="14167" y1="63043" x2="21310" y2="51708"/>
                        <a14:foregroundMark x1="11905" y1="23292" x2="13333" y2="63509"/>
                        <a14:foregroundMark x1="13333" y1="63509" x2="19167" y2="56988"/>
                        <a14:foregroundMark x1="19167" y1="56988" x2="18452" y2="22050"/>
                        <a14:foregroundMark x1="18452" y1="22050" x2="22738" y2="64752"/>
                        <a14:foregroundMark x1="23214" y1="25621" x2="23571" y2="67236"/>
                        <a14:foregroundMark x1="23571" y1="67236" x2="23571" y2="66460"/>
                        <a14:foregroundMark x1="52976" y1="64752" x2="45357" y2="65062"/>
                        <a14:foregroundMark x1="94286" y1="72826" x2="94048" y2="20342"/>
                        <a14:foregroundMark x1="51071" y1="7764" x2="51071" y2="7764"/>
                        <a14:foregroundMark x1="49405" y1="85404" x2="49405" y2="85404"/>
                        <a14:foregroundMark x1="45119" y1="77950" x2="45119" y2="86491"/>
                        <a14:foregroundMark x1="45119" y1="86491" x2="50119" y2="91149"/>
                        <a14:foregroundMark x1="50119" y1="91149" x2="56190" y2="89907"/>
                        <a14:foregroundMark x1="56190" y1="89907" x2="52619" y2="77329"/>
                        <a14:foregroundMark x1="44286" y1="74068" x2="44286" y2="83851"/>
                        <a14:foregroundMark x1="44286" y1="83851" x2="49762" y2="82453"/>
                        <a14:foregroundMark x1="49762" y1="82453" x2="47024" y2="73913"/>
                        <a14:foregroundMark x1="47024" y1="73913" x2="51429" y2="79193"/>
                        <a14:foregroundMark x1="51429" y1="79193" x2="49048" y2="85559"/>
                        <a14:foregroundMark x1="49048" y1="85559" x2="52857" y2="79193"/>
                        <a14:foregroundMark x1="52857" y1="79193" x2="44762" y2="78261"/>
                        <a14:foregroundMark x1="44762" y1="78261" x2="43214" y2="79814"/>
                        <a14:foregroundMark x1="68333" y1="75311" x2="53095" y2="75466"/>
                        <a14:foregroundMark x1="13214" y1="75155" x2="24405" y2="74845"/>
                        <a14:foregroundMark x1="24405" y1="74845" x2="29881" y2="75000"/>
                        <a14:foregroundMark x1="29881" y1="75000" x2="35595" y2="75000"/>
                        <a14:foregroundMark x1="35595" y1="75000" x2="44405" y2="75776"/>
                        <a14:foregroundMark x1="23095" y1="92081" x2="42857" y2="92236"/>
                        <a14:foregroundMark x1="42857" y1="92236" x2="48452" y2="91925"/>
                        <a14:foregroundMark x1="48452" y1="91925" x2="49524" y2="91925"/>
                        <a14:foregroundMark x1="76310" y1="93323" x2="57143" y2="93168"/>
                        <a14:foregroundMark x1="86786" y1="74689" x2="67500" y2="74845"/>
                        <a14:foregroundMark x1="87500" y1="75155" x2="92143" y2="74689"/>
                        <a14:foregroundMark x1="96190" y1="58075" x2="95476" y2="72981"/>
                        <a14:foregroundMark x1="95476" y1="72981" x2="92857" y2="75155"/>
                        <a14:foregroundMark x1="95833" y1="32609" x2="96429" y2="57919"/>
                        <a14:foregroundMark x1="96310" y1="10404" x2="96429" y2="33230"/>
                        <a14:foregroundMark x1="79167" y1="7764" x2="95476" y2="9938"/>
                        <a14:foregroundMark x1="95476" y1="9938" x2="96071" y2="11335"/>
                        <a14:foregroundMark x1="79286" y1="8230" x2="47857" y2="8540"/>
                        <a14:foregroundMark x1="8095" y1="8230" x2="19405" y2="7143"/>
                        <a14:foregroundMark x1="19405" y1="7143" x2="47262" y2="8230"/>
                        <a14:foregroundMark x1="2857" y1="35404" x2="3929" y2="20807"/>
                        <a14:foregroundMark x1="3929" y1="20807" x2="4524" y2="18634"/>
                        <a14:foregroundMark x1="3214" y1="63509" x2="4048" y2="35248"/>
                        <a14:foregroundMark x1="3214" y1="70963" x2="7619" y2="75000"/>
                        <a14:foregroundMark x1="7619" y1="75000" x2="12262" y2="74689"/>
                        <a14:foregroundMark x1="62738" y1="70031" x2="37262" y2="68789"/>
                        <a14:foregroundMark x1="38452" y1="71118" x2="44524" y2="71273"/>
                        <a14:foregroundMark x1="44524" y1="71273" x2="57262" y2="70031"/>
                        <a14:foregroundMark x1="57262" y1="70031" x2="59048" y2="70186"/>
                      </a14:backgroundRemoval>
                    </a14:imgEffect>
                  </a14:imgLayer>
                </a14:imgProps>
              </a:ext>
              <a:ext uri="{28A0092B-C50C-407E-A947-70E740481C1C}">
                <a14:useLocalDpi xmlns:a14="http://schemas.microsoft.com/office/drawing/2010/main" val="0"/>
              </a:ext>
            </a:extLst>
          </a:blip>
          <a:srcRect/>
          <a:stretch>
            <a:fillRect/>
          </a:stretch>
        </p:blipFill>
        <p:spPr bwMode="auto">
          <a:xfrm>
            <a:off x="1953967" y="3280572"/>
            <a:ext cx="3189121" cy="24448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A5BCD6-F43C-D0D7-93CB-B7CE808F9350}"/>
              </a:ext>
            </a:extLst>
          </p:cNvPr>
          <p:cNvSpPr txBox="1"/>
          <p:nvPr/>
        </p:nvSpPr>
        <p:spPr>
          <a:xfrm>
            <a:off x="-94131" y="6457577"/>
            <a:ext cx="73973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mbria"/>
                <a:ea typeface="Cambria"/>
                <a:cs typeface="Times New Roman"/>
              </a:rPr>
              <a:t>All participants read and accepted the provided informed consent </a:t>
            </a:r>
            <a:endParaRPr lang="en-US">
              <a:latin typeface="Cambria"/>
              <a:ea typeface="Cambria"/>
            </a:endParaRPr>
          </a:p>
        </p:txBody>
      </p:sp>
      <p:sp>
        <p:nvSpPr>
          <p:cNvPr id="10" name="TextBox 9">
            <a:extLst>
              <a:ext uri="{FF2B5EF4-FFF2-40B4-BE49-F238E27FC236}">
                <a16:creationId xmlns:a16="http://schemas.microsoft.com/office/drawing/2014/main" id="{E307C942-76CA-FC43-47ED-E9B9C5A21165}"/>
              </a:ext>
            </a:extLst>
          </p:cNvPr>
          <p:cNvSpPr txBox="1"/>
          <p:nvPr/>
        </p:nvSpPr>
        <p:spPr>
          <a:xfrm>
            <a:off x="7653716" y="999168"/>
            <a:ext cx="39111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Cambria"/>
                <a:ea typeface="Cambria"/>
              </a:rPr>
              <a:t>Total: 61 participants</a:t>
            </a:r>
          </a:p>
          <a:p>
            <a:endParaRPr lang="en-US" sz="2400">
              <a:solidFill>
                <a:schemeClr val="bg1"/>
              </a:solidFill>
              <a:latin typeface="Cambria"/>
              <a:ea typeface="Cambria"/>
            </a:endParaRPr>
          </a:p>
          <a:p>
            <a:r>
              <a:rPr lang="en-US" sz="2400" b="1">
                <a:solidFill>
                  <a:schemeClr val="bg1"/>
                </a:solidFill>
                <a:latin typeface="Cambria"/>
                <a:ea typeface="Cambria"/>
              </a:rPr>
              <a:t>Ages</a:t>
            </a:r>
          </a:p>
          <a:p>
            <a:pPr marL="342900" indent="-342900">
              <a:buFont typeface="Arial" panose="020B0604020202020204" pitchFamily="34" charset="0"/>
              <a:buChar char="•"/>
            </a:pPr>
            <a:r>
              <a:rPr lang="en-US" sz="2400">
                <a:solidFill>
                  <a:schemeClr val="bg1"/>
                </a:solidFill>
                <a:latin typeface="Cambria"/>
                <a:ea typeface="Cambria"/>
              </a:rPr>
              <a:t>15 – 18:                      11.5%</a:t>
            </a:r>
          </a:p>
          <a:p>
            <a:pPr marL="342900" indent="-342900">
              <a:buFont typeface="Arial" panose="020B0604020202020204" pitchFamily="34" charset="0"/>
              <a:buChar char="•"/>
            </a:pPr>
            <a:r>
              <a:rPr lang="en-US" sz="2400">
                <a:solidFill>
                  <a:schemeClr val="bg1"/>
                </a:solidFill>
                <a:highlight>
                  <a:srgbClr val="808080"/>
                </a:highlight>
                <a:latin typeface="Cambria"/>
                <a:ea typeface="Cambria"/>
              </a:rPr>
              <a:t>19 – 22</a:t>
            </a:r>
            <a:r>
              <a:rPr lang="en-US" sz="2400">
                <a:solidFill>
                  <a:schemeClr val="bg1"/>
                </a:solidFill>
                <a:latin typeface="Cambria"/>
                <a:ea typeface="Cambria"/>
              </a:rPr>
              <a:t>:                      </a:t>
            </a:r>
            <a:r>
              <a:rPr lang="en-US" sz="2400">
                <a:solidFill>
                  <a:schemeClr val="bg1"/>
                </a:solidFill>
                <a:highlight>
                  <a:srgbClr val="808080"/>
                </a:highlight>
                <a:latin typeface="Cambria"/>
                <a:ea typeface="Cambria"/>
              </a:rPr>
              <a:t>60.7%</a:t>
            </a:r>
          </a:p>
          <a:p>
            <a:pPr marL="342900" indent="-342900">
              <a:buFont typeface="Arial" panose="020B0604020202020204" pitchFamily="34" charset="0"/>
              <a:buChar char="•"/>
            </a:pPr>
            <a:r>
              <a:rPr lang="en-US" sz="2400">
                <a:solidFill>
                  <a:schemeClr val="bg1"/>
                </a:solidFill>
                <a:latin typeface="Cambria"/>
                <a:ea typeface="Cambria"/>
              </a:rPr>
              <a:t>23 – 26:                      21.3%</a:t>
            </a:r>
          </a:p>
          <a:p>
            <a:pPr marL="342900" indent="-342900">
              <a:buFont typeface="Arial" panose="020B0604020202020204" pitchFamily="34" charset="0"/>
              <a:buChar char="•"/>
            </a:pPr>
            <a:r>
              <a:rPr lang="en-US" sz="2400">
                <a:solidFill>
                  <a:schemeClr val="bg1"/>
                </a:solidFill>
                <a:latin typeface="Cambria"/>
                <a:ea typeface="Cambria"/>
              </a:rPr>
              <a:t>27 – 30:                         4.9%</a:t>
            </a:r>
          </a:p>
          <a:p>
            <a:pPr marL="342900" indent="-342900">
              <a:buFont typeface="Arial" panose="020B0604020202020204" pitchFamily="34" charset="0"/>
              <a:buChar char="•"/>
            </a:pPr>
            <a:r>
              <a:rPr lang="en-US" sz="2400">
                <a:solidFill>
                  <a:schemeClr val="bg1"/>
                </a:solidFill>
                <a:latin typeface="Cambria"/>
                <a:ea typeface="Cambria"/>
              </a:rPr>
              <a:t>31+:                               1.6%</a:t>
            </a:r>
          </a:p>
          <a:p>
            <a:pPr marL="342900" indent="-342900">
              <a:buFont typeface="Arial" panose="020B0604020202020204" pitchFamily="34" charset="0"/>
              <a:buChar char="•"/>
            </a:pPr>
            <a:endParaRPr lang="en-US" sz="2400">
              <a:solidFill>
                <a:schemeClr val="bg1"/>
              </a:solidFill>
              <a:latin typeface="Cambria"/>
              <a:ea typeface="Cambria"/>
            </a:endParaRPr>
          </a:p>
          <a:p>
            <a:r>
              <a:rPr lang="en-US" sz="2400" b="1">
                <a:solidFill>
                  <a:schemeClr val="bg1"/>
                </a:solidFill>
                <a:latin typeface="Cambria"/>
                <a:ea typeface="Cambria"/>
              </a:rPr>
              <a:t>Class Standing</a:t>
            </a:r>
          </a:p>
          <a:p>
            <a:pPr marL="342900" indent="-342900">
              <a:buFont typeface="Arial" panose="020B0604020202020204" pitchFamily="34" charset="0"/>
              <a:buChar char="•"/>
            </a:pPr>
            <a:r>
              <a:rPr lang="en-US" sz="2400">
                <a:solidFill>
                  <a:schemeClr val="bg1"/>
                </a:solidFill>
                <a:latin typeface="Cambria"/>
                <a:ea typeface="Cambria"/>
              </a:rPr>
              <a:t>Freshman:                 16.9%</a:t>
            </a:r>
          </a:p>
          <a:p>
            <a:pPr marL="342900" indent="-342900">
              <a:buFont typeface="Arial" panose="020B0604020202020204" pitchFamily="34" charset="0"/>
              <a:buChar char="•"/>
            </a:pPr>
            <a:r>
              <a:rPr lang="en-US" sz="2400">
                <a:solidFill>
                  <a:schemeClr val="bg1"/>
                </a:solidFill>
                <a:latin typeface="Cambria"/>
                <a:ea typeface="Cambria"/>
              </a:rPr>
              <a:t>Sophomore:              10.2%</a:t>
            </a:r>
          </a:p>
          <a:p>
            <a:pPr marL="342900" indent="-342900">
              <a:buFont typeface="Arial" panose="020B0604020202020204" pitchFamily="34" charset="0"/>
              <a:buChar char="•"/>
            </a:pPr>
            <a:r>
              <a:rPr lang="en-US" sz="2400">
                <a:solidFill>
                  <a:schemeClr val="bg1"/>
                </a:solidFill>
                <a:latin typeface="Cambria"/>
                <a:ea typeface="Cambria"/>
              </a:rPr>
              <a:t>Junior:                        16.9%</a:t>
            </a:r>
          </a:p>
          <a:p>
            <a:pPr marL="342900" indent="-342900">
              <a:buFont typeface="Arial" panose="020B0604020202020204" pitchFamily="34" charset="0"/>
              <a:buChar char="•"/>
            </a:pPr>
            <a:r>
              <a:rPr lang="en-US" sz="2400">
                <a:solidFill>
                  <a:schemeClr val="bg1"/>
                </a:solidFill>
                <a:latin typeface="Cambria"/>
                <a:ea typeface="Cambria"/>
              </a:rPr>
              <a:t>Senior:                        33.9%</a:t>
            </a:r>
          </a:p>
          <a:p>
            <a:pPr marL="342900" indent="-342900">
              <a:buFont typeface="Arial" panose="020B0604020202020204" pitchFamily="34" charset="0"/>
              <a:buChar char="•"/>
            </a:pPr>
            <a:r>
              <a:rPr lang="en-US" sz="2400">
                <a:solidFill>
                  <a:schemeClr val="bg1"/>
                </a:solidFill>
                <a:latin typeface="Cambria"/>
                <a:ea typeface="Cambria"/>
              </a:rPr>
              <a:t>Not in College:             22%</a:t>
            </a:r>
          </a:p>
        </p:txBody>
      </p:sp>
    </p:spTree>
    <p:extLst>
      <p:ext uri="{BB962C8B-B14F-4D97-AF65-F5344CB8AC3E}">
        <p14:creationId xmlns:p14="http://schemas.microsoft.com/office/powerpoint/2010/main" val="235921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rth Clipart Images – Browse 92,564 Stock Photos, Vectors, and Video |  Adobe Stock">
            <a:extLst>
              <a:ext uri="{FF2B5EF4-FFF2-40B4-BE49-F238E27FC236}">
                <a16:creationId xmlns:a16="http://schemas.microsoft.com/office/drawing/2014/main" id="{ECF937A5-D26C-93C6-4117-615EC587F70E}"/>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47313" y="3428999"/>
            <a:ext cx="5892639" cy="3839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2864EA-498C-92B5-BF55-ADC3DA12C20F}"/>
              </a:ext>
            </a:extLst>
          </p:cNvPr>
          <p:cNvSpPr>
            <a:spLocks noGrp="1"/>
          </p:cNvSpPr>
          <p:nvPr>
            <p:ph type="title"/>
          </p:nvPr>
        </p:nvSpPr>
        <p:spPr>
          <a:xfrm>
            <a:off x="502041" y="45284"/>
            <a:ext cx="5517995" cy="1325563"/>
          </a:xfrm>
        </p:spPr>
        <p:txBody>
          <a:bodyPr>
            <a:normAutofit/>
          </a:bodyPr>
          <a:lstStyle/>
          <a:p>
            <a:r>
              <a:rPr lang="en-US" sz="3600" u="sng">
                <a:latin typeface="Lora" pitchFamily="2" charset="77"/>
              </a:rPr>
              <a:t>Research Results: Survey</a:t>
            </a:r>
          </a:p>
        </p:txBody>
      </p:sp>
      <p:sp>
        <p:nvSpPr>
          <p:cNvPr id="6" name="TextBox 5">
            <a:extLst>
              <a:ext uri="{FF2B5EF4-FFF2-40B4-BE49-F238E27FC236}">
                <a16:creationId xmlns:a16="http://schemas.microsoft.com/office/drawing/2014/main" id="{F1AE0789-16B6-2D49-8B5C-2DB105E46583}"/>
              </a:ext>
            </a:extLst>
          </p:cNvPr>
          <p:cNvSpPr txBox="1"/>
          <p:nvPr/>
        </p:nvSpPr>
        <p:spPr>
          <a:xfrm>
            <a:off x="6091415" y="4552298"/>
            <a:ext cx="3436144" cy="1754326"/>
          </a:xfrm>
          <a:prstGeom prst="rect">
            <a:avLst/>
          </a:prstGeom>
          <a:noFill/>
        </p:spPr>
        <p:txBody>
          <a:bodyPr wrap="square">
            <a:spAutoFit/>
          </a:bodyPr>
          <a:lstStyle/>
          <a:p>
            <a:r>
              <a:rPr lang="en-US">
                <a:latin typeface="Cambria" panose="02040503050406030204" pitchFamily="18" charset="0"/>
              </a:rPr>
              <a:t>Future generation impact</a:t>
            </a:r>
          </a:p>
          <a:p>
            <a:pPr marL="285750" indent="-285750">
              <a:buFontTx/>
              <a:buChar char="-"/>
            </a:pPr>
            <a:r>
              <a:rPr lang="en-US">
                <a:latin typeface="Cambria" panose="02040503050406030204" pitchFamily="18" charset="0"/>
              </a:rPr>
              <a:t>No impact: 0%</a:t>
            </a:r>
          </a:p>
          <a:p>
            <a:pPr marL="285750" indent="-285750">
              <a:buFontTx/>
              <a:buChar char="-"/>
            </a:pPr>
            <a:r>
              <a:rPr lang="en-US">
                <a:latin typeface="Cambria" panose="02040503050406030204" pitchFamily="18" charset="0"/>
              </a:rPr>
              <a:t>Small impact: 6.6%</a:t>
            </a:r>
          </a:p>
          <a:p>
            <a:pPr marL="285750" indent="-285750">
              <a:buFontTx/>
              <a:buChar char="-"/>
            </a:pPr>
            <a:r>
              <a:rPr lang="en-US">
                <a:latin typeface="Cambria" panose="02040503050406030204" pitchFamily="18" charset="0"/>
              </a:rPr>
              <a:t>Moderate impact: 21.3%</a:t>
            </a:r>
          </a:p>
          <a:p>
            <a:pPr marL="285750" indent="-285750">
              <a:buFontTx/>
              <a:buChar char="-"/>
            </a:pPr>
            <a:r>
              <a:rPr lang="en-US">
                <a:latin typeface="Cambria" panose="02040503050406030204" pitchFamily="18" charset="0"/>
              </a:rPr>
              <a:t>High impact: 29.5%</a:t>
            </a:r>
          </a:p>
          <a:p>
            <a:pPr marL="285750" indent="-285750">
              <a:buFontTx/>
              <a:buChar char="-"/>
            </a:pPr>
            <a:r>
              <a:rPr lang="en-US">
                <a:latin typeface="Cambria" panose="02040503050406030204" pitchFamily="18" charset="0"/>
              </a:rPr>
              <a:t>extreme impact: 42.6%</a:t>
            </a:r>
          </a:p>
        </p:txBody>
      </p:sp>
      <p:sp>
        <p:nvSpPr>
          <p:cNvPr id="8" name="TextBox 7">
            <a:extLst>
              <a:ext uri="{FF2B5EF4-FFF2-40B4-BE49-F238E27FC236}">
                <a16:creationId xmlns:a16="http://schemas.microsoft.com/office/drawing/2014/main" id="{57094D3F-7952-147E-EFDA-712106EBA536}"/>
              </a:ext>
            </a:extLst>
          </p:cNvPr>
          <p:cNvSpPr txBox="1"/>
          <p:nvPr/>
        </p:nvSpPr>
        <p:spPr>
          <a:xfrm>
            <a:off x="888205" y="5095719"/>
            <a:ext cx="4507707" cy="1200329"/>
          </a:xfrm>
          <a:prstGeom prst="rect">
            <a:avLst/>
          </a:prstGeom>
          <a:noFill/>
        </p:spPr>
        <p:txBody>
          <a:bodyPr wrap="square">
            <a:spAutoFit/>
          </a:bodyPr>
          <a:lstStyle/>
          <a:p>
            <a:r>
              <a:rPr lang="en-US">
                <a:latin typeface="Cambria" panose="02040503050406030204" pitchFamily="18" charset="0"/>
              </a:rPr>
              <a:t>46 people think agriculture is one of the areas of the economy most affected by climate change, the second highest section was the energy sector with 28 votes</a:t>
            </a:r>
          </a:p>
        </p:txBody>
      </p:sp>
      <p:sp>
        <p:nvSpPr>
          <p:cNvPr id="10" name="TextBox 9">
            <a:extLst>
              <a:ext uri="{FF2B5EF4-FFF2-40B4-BE49-F238E27FC236}">
                <a16:creationId xmlns:a16="http://schemas.microsoft.com/office/drawing/2014/main" id="{0503605C-459F-3882-61D4-71AFB972156E}"/>
              </a:ext>
            </a:extLst>
          </p:cNvPr>
          <p:cNvSpPr txBox="1"/>
          <p:nvPr/>
        </p:nvSpPr>
        <p:spPr>
          <a:xfrm>
            <a:off x="888205" y="4114196"/>
            <a:ext cx="3955258" cy="646331"/>
          </a:xfrm>
          <a:prstGeom prst="rect">
            <a:avLst/>
          </a:prstGeom>
          <a:noFill/>
        </p:spPr>
        <p:txBody>
          <a:bodyPr wrap="square">
            <a:spAutoFit/>
          </a:bodyPr>
          <a:lstStyle/>
          <a:p>
            <a:r>
              <a:rPr lang="en-US">
                <a:latin typeface="Cambria" panose="02040503050406030204" pitchFamily="18" charset="0"/>
              </a:rPr>
              <a:t>83.3% of people believe the economy is affected by climate change</a:t>
            </a:r>
          </a:p>
        </p:txBody>
      </p:sp>
      <p:sp>
        <p:nvSpPr>
          <p:cNvPr id="12" name="TextBox 11">
            <a:extLst>
              <a:ext uri="{FF2B5EF4-FFF2-40B4-BE49-F238E27FC236}">
                <a16:creationId xmlns:a16="http://schemas.microsoft.com/office/drawing/2014/main" id="{3A45A749-9506-E9F9-D19B-24FE45CD02ED}"/>
              </a:ext>
            </a:extLst>
          </p:cNvPr>
          <p:cNvSpPr txBox="1"/>
          <p:nvPr/>
        </p:nvSpPr>
        <p:spPr>
          <a:xfrm>
            <a:off x="892968" y="1336208"/>
            <a:ext cx="4507707" cy="1200329"/>
          </a:xfrm>
          <a:prstGeom prst="rect">
            <a:avLst/>
          </a:prstGeom>
          <a:noFill/>
        </p:spPr>
        <p:txBody>
          <a:bodyPr wrap="square">
            <a:spAutoFit/>
          </a:bodyPr>
          <a:lstStyle/>
          <a:p>
            <a:r>
              <a:rPr lang="en-US">
                <a:latin typeface="Cambria" panose="02040503050406030204" pitchFamily="18" charset="0"/>
              </a:rPr>
              <a:t>90.2% of people believe there has been a change in weather in the past 5 years, and 91.7% of people believe that the change in weather is due to climate change</a:t>
            </a:r>
          </a:p>
        </p:txBody>
      </p:sp>
      <p:sp>
        <p:nvSpPr>
          <p:cNvPr id="14" name="TextBox 13">
            <a:extLst>
              <a:ext uri="{FF2B5EF4-FFF2-40B4-BE49-F238E27FC236}">
                <a16:creationId xmlns:a16="http://schemas.microsoft.com/office/drawing/2014/main" id="{839A3B43-329E-6068-7FF7-F387D874718A}"/>
              </a:ext>
            </a:extLst>
          </p:cNvPr>
          <p:cNvSpPr txBox="1"/>
          <p:nvPr/>
        </p:nvSpPr>
        <p:spPr>
          <a:xfrm>
            <a:off x="892968" y="3016716"/>
            <a:ext cx="4507707" cy="646331"/>
          </a:xfrm>
          <a:prstGeom prst="rect">
            <a:avLst/>
          </a:prstGeom>
          <a:noFill/>
        </p:spPr>
        <p:txBody>
          <a:bodyPr wrap="square">
            <a:spAutoFit/>
          </a:bodyPr>
          <a:lstStyle/>
          <a:p>
            <a:r>
              <a:rPr lang="en-US">
                <a:latin typeface="Cambria" panose="02040503050406030204" pitchFamily="18" charset="0"/>
              </a:rPr>
              <a:t>58 out of 61 people said there should be policy change regarding climate change</a:t>
            </a:r>
          </a:p>
        </p:txBody>
      </p:sp>
      <p:sp>
        <p:nvSpPr>
          <p:cNvPr id="16" name="TextBox 15">
            <a:extLst>
              <a:ext uri="{FF2B5EF4-FFF2-40B4-BE49-F238E27FC236}">
                <a16:creationId xmlns:a16="http://schemas.microsoft.com/office/drawing/2014/main" id="{819927E6-179C-8FE0-4357-B5F854B6A494}"/>
              </a:ext>
            </a:extLst>
          </p:cNvPr>
          <p:cNvSpPr txBox="1"/>
          <p:nvPr/>
        </p:nvSpPr>
        <p:spPr>
          <a:xfrm>
            <a:off x="6095997" y="1262390"/>
            <a:ext cx="5176954" cy="1754326"/>
          </a:xfrm>
          <a:prstGeom prst="rect">
            <a:avLst/>
          </a:prstGeom>
          <a:noFill/>
        </p:spPr>
        <p:txBody>
          <a:bodyPr wrap="square">
            <a:spAutoFit/>
          </a:bodyPr>
          <a:lstStyle/>
          <a:p>
            <a:r>
              <a:rPr lang="en-US">
                <a:latin typeface="Cambria" panose="02040503050406030204" pitchFamily="18" charset="0"/>
              </a:rPr>
              <a:t>41 people said environmental data has the highest consumer impact in pro-environmental advertising</a:t>
            </a:r>
          </a:p>
          <a:p>
            <a:endParaRPr lang="en-US">
              <a:latin typeface="Cambria" panose="02040503050406030204" pitchFamily="18" charset="0"/>
            </a:endParaRPr>
          </a:p>
          <a:p>
            <a:r>
              <a:rPr lang="en-US">
                <a:latin typeface="Cambria" panose="02040503050406030204" pitchFamily="18" charset="0"/>
              </a:rPr>
              <a:t>39 people said impact stories from real people have the highest consumer impact in pro-environmental advertising</a:t>
            </a:r>
          </a:p>
        </p:txBody>
      </p:sp>
      <p:sp>
        <p:nvSpPr>
          <p:cNvPr id="18" name="TextBox 17">
            <a:extLst>
              <a:ext uri="{FF2B5EF4-FFF2-40B4-BE49-F238E27FC236}">
                <a16:creationId xmlns:a16="http://schemas.microsoft.com/office/drawing/2014/main" id="{92B5E2B9-91D3-7E2F-C55F-F7ECA0A7F1EB}"/>
              </a:ext>
            </a:extLst>
          </p:cNvPr>
          <p:cNvSpPr txBox="1"/>
          <p:nvPr/>
        </p:nvSpPr>
        <p:spPr>
          <a:xfrm>
            <a:off x="6095997" y="3325204"/>
            <a:ext cx="5176953" cy="923330"/>
          </a:xfrm>
          <a:prstGeom prst="rect">
            <a:avLst/>
          </a:prstGeom>
          <a:noFill/>
        </p:spPr>
        <p:txBody>
          <a:bodyPr wrap="square">
            <a:spAutoFit/>
          </a:bodyPr>
          <a:lstStyle/>
          <a:p>
            <a:r>
              <a:rPr lang="en-US">
                <a:latin typeface="Cambria" panose="02040503050406030204" pitchFamily="18" charset="0"/>
              </a:rPr>
              <a:t>16 people ranked water insecurity and mental health with the highest future impact occurring from climate change</a:t>
            </a:r>
          </a:p>
        </p:txBody>
      </p:sp>
      <p:sp>
        <p:nvSpPr>
          <p:cNvPr id="21" name="Rectangle 20">
            <a:extLst>
              <a:ext uri="{FF2B5EF4-FFF2-40B4-BE49-F238E27FC236}">
                <a16:creationId xmlns:a16="http://schemas.microsoft.com/office/drawing/2014/main" id="{6261578F-66E6-1C12-8B78-F1A28E69F7B0}"/>
              </a:ext>
            </a:extLst>
          </p:cNvPr>
          <p:cNvSpPr/>
          <p:nvPr/>
        </p:nvSpPr>
        <p:spPr>
          <a:xfrm rot="5400000">
            <a:off x="-3328098" y="3400187"/>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ADF456-65D2-53A7-A3B6-C4F9FC964AC3}"/>
              </a:ext>
            </a:extLst>
          </p:cNvPr>
          <p:cNvSpPr/>
          <p:nvPr/>
        </p:nvSpPr>
        <p:spPr>
          <a:xfrm>
            <a:off x="-3" y="-69743"/>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1E5131F-E564-68B2-953F-6819ECF9A1D2}"/>
              </a:ext>
            </a:extLst>
          </p:cNvPr>
          <p:cNvSpPr/>
          <p:nvPr/>
        </p:nvSpPr>
        <p:spPr>
          <a:xfrm>
            <a:off x="0" y="6740715"/>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CBCB42C-95E9-6611-77FF-7D5C2C388588}"/>
              </a:ext>
            </a:extLst>
          </p:cNvPr>
          <p:cNvSpPr/>
          <p:nvPr/>
        </p:nvSpPr>
        <p:spPr>
          <a:xfrm rot="5400000">
            <a:off x="8711979" y="3400186"/>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67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F2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C5D1-8F6A-49D6-5A26-D9663050997A}"/>
              </a:ext>
            </a:extLst>
          </p:cNvPr>
          <p:cNvSpPr>
            <a:spLocks noGrp="1"/>
          </p:cNvSpPr>
          <p:nvPr>
            <p:ph type="title"/>
          </p:nvPr>
        </p:nvSpPr>
        <p:spPr>
          <a:xfrm>
            <a:off x="257659" y="-6742"/>
            <a:ext cx="7105083" cy="1345793"/>
          </a:xfrm>
        </p:spPr>
        <p:txBody>
          <a:bodyPr>
            <a:normAutofit/>
          </a:bodyPr>
          <a:lstStyle/>
          <a:p>
            <a:r>
              <a:rPr lang="en-US" sz="3600" u="sng" dirty="0">
                <a:latin typeface="lora"/>
                <a:cs typeface="Times New Roman"/>
              </a:rPr>
              <a:t>Research Design: Focus Group</a:t>
            </a:r>
          </a:p>
        </p:txBody>
      </p:sp>
      <p:sp>
        <p:nvSpPr>
          <p:cNvPr id="6" name="Rectangle 5">
            <a:extLst>
              <a:ext uri="{FF2B5EF4-FFF2-40B4-BE49-F238E27FC236}">
                <a16:creationId xmlns:a16="http://schemas.microsoft.com/office/drawing/2014/main" id="{8B674784-5466-822F-412A-79847F097FFD}"/>
              </a:ext>
            </a:extLst>
          </p:cNvPr>
          <p:cNvSpPr/>
          <p:nvPr/>
        </p:nvSpPr>
        <p:spPr>
          <a:xfrm>
            <a:off x="7309805" y="-6742"/>
            <a:ext cx="4598973" cy="6905200"/>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8D304D-ED89-9B63-540A-5C5E6B7FECEA}"/>
              </a:ext>
            </a:extLst>
          </p:cNvPr>
          <p:cNvSpPr txBox="1"/>
          <p:nvPr/>
        </p:nvSpPr>
        <p:spPr>
          <a:xfrm>
            <a:off x="7464902" y="438318"/>
            <a:ext cx="4288778" cy="475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Franklin Gothic Medium"/>
                <a:cs typeface="Times New Roman"/>
              </a:rPr>
              <a:t>PARTICIPANT DEMOGRAPHICS</a:t>
            </a:r>
          </a:p>
        </p:txBody>
      </p:sp>
      <p:sp>
        <p:nvSpPr>
          <p:cNvPr id="8" name="TextBox 7">
            <a:extLst>
              <a:ext uri="{FF2B5EF4-FFF2-40B4-BE49-F238E27FC236}">
                <a16:creationId xmlns:a16="http://schemas.microsoft.com/office/drawing/2014/main" id="{96CE3FA7-9C59-1321-FAE9-ED0105BE1A21}"/>
              </a:ext>
            </a:extLst>
          </p:cNvPr>
          <p:cNvSpPr txBox="1"/>
          <p:nvPr/>
        </p:nvSpPr>
        <p:spPr>
          <a:xfrm>
            <a:off x="7653716" y="1213804"/>
            <a:ext cx="391114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Cambria"/>
                <a:ea typeface="Cambria"/>
              </a:rPr>
              <a:t>Participant A</a:t>
            </a:r>
            <a:r>
              <a:rPr lang="en-US" sz="2400" dirty="0">
                <a:solidFill>
                  <a:schemeClr val="bg1"/>
                </a:solidFill>
                <a:latin typeface="Cambria"/>
                <a:ea typeface="Cambria"/>
              </a:rPr>
              <a:t>: 21-year-old female; Communication Sciences and Disorders</a:t>
            </a:r>
          </a:p>
          <a:p>
            <a:br>
              <a:rPr lang="en-US" sz="2400" dirty="0">
                <a:latin typeface="Cambria"/>
              </a:rPr>
            </a:br>
            <a:r>
              <a:rPr lang="en-US" sz="2400" b="1" dirty="0">
                <a:solidFill>
                  <a:schemeClr val="bg1"/>
                </a:solidFill>
                <a:latin typeface="Cambria"/>
                <a:ea typeface="Cambria"/>
              </a:rPr>
              <a:t>Participant B: </a:t>
            </a:r>
            <a:r>
              <a:rPr lang="en-US" sz="2400" dirty="0">
                <a:solidFill>
                  <a:schemeClr val="bg1"/>
                </a:solidFill>
                <a:latin typeface="Cambria"/>
                <a:ea typeface="Cambria"/>
              </a:rPr>
              <a:t>19-year-old female; Environmental Studies </a:t>
            </a:r>
          </a:p>
          <a:p>
            <a:endParaRPr lang="en-US" sz="2400" dirty="0">
              <a:solidFill>
                <a:schemeClr val="bg1"/>
              </a:solidFill>
              <a:latin typeface="Cambria"/>
              <a:ea typeface="Cambria"/>
            </a:endParaRPr>
          </a:p>
          <a:p>
            <a:r>
              <a:rPr lang="en-US" sz="2400" b="1" dirty="0">
                <a:solidFill>
                  <a:schemeClr val="bg1"/>
                </a:solidFill>
                <a:latin typeface="Cambria"/>
                <a:ea typeface="Cambria"/>
              </a:rPr>
              <a:t>Participant C: </a:t>
            </a:r>
            <a:r>
              <a:rPr lang="en-US" sz="2400" dirty="0">
                <a:solidFill>
                  <a:schemeClr val="bg1"/>
                </a:solidFill>
                <a:latin typeface="Cambria"/>
                <a:ea typeface="Cambria"/>
              </a:rPr>
              <a:t>19-year-old female; Computer Science</a:t>
            </a:r>
          </a:p>
          <a:p>
            <a:endParaRPr lang="en-US" sz="2400" dirty="0">
              <a:solidFill>
                <a:schemeClr val="bg1"/>
              </a:solidFill>
              <a:latin typeface="Cambria"/>
              <a:ea typeface="Cambria"/>
            </a:endParaRPr>
          </a:p>
          <a:p>
            <a:r>
              <a:rPr lang="en-US" sz="2400" b="1" dirty="0">
                <a:solidFill>
                  <a:schemeClr val="bg1"/>
                </a:solidFill>
                <a:latin typeface="Cambria"/>
                <a:ea typeface="Cambria"/>
              </a:rPr>
              <a:t>Participant D: </a:t>
            </a:r>
            <a:r>
              <a:rPr lang="en-US" sz="2400" dirty="0">
                <a:solidFill>
                  <a:schemeClr val="bg1"/>
                </a:solidFill>
                <a:latin typeface="Cambria"/>
                <a:ea typeface="Cambria"/>
              </a:rPr>
              <a:t>20-year-old male; Sports Management</a:t>
            </a:r>
          </a:p>
        </p:txBody>
      </p:sp>
      <p:sp>
        <p:nvSpPr>
          <p:cNvPr id="3" name="TextBox 2">
            <a:extLst>
              <a:ext uri="{FF2B5EF4-FFF2-40B4-BE49-F238E27FC236}">
                <a16:creationId xmlns:a16="http://schemas.microsoft.com/office/drawing/2014/main" id="{8C8A518B-FFF6-9EE5-EC88-6E29C2E2E662}"/>
              </a:ext>
            </a:extLst>
          </p:cNvPr>
          <p:cNvSpPr txBox="1"/>
          <p:nvPr/>
        </p:nvSpPr>
        <p:spPr>
          <a:xfrm>
            <a:off x="429347" y="1211081"/>
            <a:ext cx="53578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mbria"/>
                <a:ea typeface="Cambria"/>
              </a:rPr>
              <a:t>Date &amp; Time:</a:t>
            </a:r>
            <a:r>
              <a:rPr lang="en-US" sz="2000">
                <a:latin typeface="Cambria"/>
                <a:ea typeface="Cambria"/>
              </a:rPr>
              <a:t> Tuesday, Nov. 12 @ 5 p.m.</a:t>
            </a:r>
          </a:p>
        </p:txBody>
      </p:sp>
      <p:sp>
        <p:nvSpPr>
          <p:cNvPr id="9" name="TextBox 8">
            <a:extLst>
              <a:ext uri="{FF2B5EF4-FFF2-40B4-BE49-F238E27FC236}">
                <a16:creationId xmlns:a16="http://schemas.microsoft.com/office/drawing/2014/main" id="{30E62CB0-D108-984D-EE23-4C09E84AAF6F}"/>
              </a:ext>
            </a:extLst>
          </p:cNvPr>
          <p:cNvSpPr txBox="1"/>
          <p:nvPr/>
        </p:nvSpPr>
        <p:spPr>
          <a:xfrm>
            <a:off x="429206" y="1712174"/>
            <a:ext cx="63079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mbria"/>
                <a:ea typeface="Cambria"/>
              </a:rPr>
              <a:t>Location: </a:t>
            </a:r>
            <a:r>
              <a:rPr lang="en-US" sz="2000">
                <a:latin typeface="Cambria"/>
                <a:ea typeface="Cambria"/>
              </a:rPr>
              <a:t>University Park Library; Group Study Room</a:t>
            </a:r>
          </a:p>
        </p:txBody>
      </p:sp>
      <p:sp>
        <p:nvSpPr>
          <p:cNvPr id="10" name="TextBox 9">
            <a:extLst>
              <a:ext uri="{FF2B5EF4-FFF2-40B4-BE49-F238E27FC236}">
                <a16:creationId xmlns:a16="http://schemas.microsoft.com/office/drawing/2014/main" id="{FCF177B4-9B35-B724-1177-4C4A32364672}"/>
              </a:ext>
            </a:extLst>
          </p:cNvPr>
          <p:cNvSpPr txBox="1"/>
          <p:nvPr/>
        </p:nvSpPr>
        <p:spPr>
          <a:xfrm>
            <a:off x="443472" y="2328455"/>
            <a:ext cx="666201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mbria"/>
                <a:ea typeface="Cambria"/>
                <a:cs typeface="Times New Roman"/>
              </a:rPr>
              <a:t>The focus group consisted of four participants, a moderator, a recorder, and an observer. The recording of the focus group was conducted by concurrent audio recording and a typed recording of each topic/question discussed.</a:t>
            </a:r>
            <a:endParaRPr lang="en-US" sz="2000">
              <a:latin typeface="Cambria"/>
              <a:ea typeface="Cambria"/>
            </a:endParaRPr>
          </a:p>
        </p:txBody>
      </p:sp>
      <p:sp>
        <p:nvSpPr>
          <p:cNvPr id="11" name="TextBox 10">
            <a:extLst>
              <a:ext uri="{FF2B5EF4-FFF2-40B4-BE49-F238E27FC236}">
                <a16:creationId xmlns:a16="http://schemas.microsoft.com/office/drawing/2014/main" id="{D70F0392-CA7E-1D61-D844-8AD9E91E2410}"/>
              </a:ext>
            </a:extLst>
          </p:cNvPr>
          <p:cNvSpPr txBox="1"/>
          <p:nvPr/>
        </p:nvSpPr>
        <p:spPr>
          <a:xfrm>
            <a:off x="-94131" y="6457577"/>
            <a:ext cx="739737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Cambria"/>
                <a:ea typeface="Cambria"/>
                <a:cs typeface="Times New Roman"/>
              </a:rPr>
              <a:t>All participants agreed to participate in the focus group and signed an informed consent sheet</a:t>
            </a:r>
            <a:endParaRPr lang="en-US" sz="1300">
              <a:latin typeface="Cambria"/>
              <a:ea typeface="Cambria"/>
            </a:endParaRPr>
          </a:p>
        </p:txBody>
      </p:sp>
      <p:pic>
        <p:nvPicPr>
          <p:cNvPr id="12" name="Picture 11" descr="Focus Group Images - Free Download on Freepik">
            <a:extLst>
              <a:ext uri="{FF2B5EF4-FFF2-40B4-BE49-F238E27FC236}">
                <a16:creationId xmlns:a16="http://schemas.microsoft.com/office/drawing/2014/main" id="{AA291AB5-7019-0B1D-A9BB-9D09B54738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992702" y="4017764"/>
            <a:ext cx="3181709" cy="2093320"/>
          </a:xfrm>
          <a:prstGeom prst="rect">
            <a:avLst/>
          </a:prstGeom>
        </p:spPr>
      </p:pic>
    </p:spTree>
    <p:extLst>
      <p:ext uri="{BB962C8B-B14F-4D97-AF65-F5344CB8AC3E}">
        <p14:creationId xmlns:p14="http://schemas.microsoft.com/office/powerpoint/2010/main" val="297126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2749-7B0A-078F-DD5D-3E8FA7F8C714}"/>
              </a:ext>
            </a:extLst>
          </p:cNvPr>
          <p:cNvSpPr>
            <a:spLocks noGrp="1"/>
          </p:cNvSpPr>
          <p:nvPr>
            <p:ph type="title"/>
          </p:nvPr>
        </p:nvSpPr>
        <p:spPr>
          <a:xfrm>
            <a:off x="275993" y="0"/>
            <a:ext cx="6878444" cy="1325563"/>
          </a:xfrm>
        </p:spPr>
        <p:txBody>
          <a:bodyPr>
            <a:normAutofit/>
          </a:bodyPr>
          <a:lstStyle/>
          <a:p>
            <a:r>
              <a:rPr lang="en-US" sz="3600" u="sng">
                <a:latin typeface="Lora" pitchFamily="2" charset="77"/>
              </a:rPr>
              <a:t>Research Results: Focus Group</a:t>
            </a:r>
          </a:p>
        </p:txBody>
      </p:sp>
      <p:sp>
        <p:nvSpPr>
          <p:cNvPr id="6" name="TextBox 5">
            <a:extLst>
              <a:ext uri="{FF2B5EF4-FFF2-40B4-BE49-F238E27FC236}">
                <a16:creationId xmlns:a16="http://schemas.microsoft.com/office/drawing/2014/main" id="{D30E9B87-6BE6-97E0-8837-6212227469C8}"/>
              </a:ext>
            </a:extLst>
          </p:cNvPr>
          <p:cNvSpPr txBox="1"/>
          <p:nvPr/>
        </p:nvSpPr>
        <p:spPr>
          <a:xfrm>
            <a:off x="1149699" y="2182149"/>
            <a:ext cx="989259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latin typeface="Cambria" panose="02040503050406030204" pitchFamily="18" charset="0"/>
              </a:rPr>
              <a:t>Concern for future generations due to the impact of climate change</a:t>
            </a:r>
          </a:p>
          <a:p>
            <a:pPr marL="342900" indent="-342900">
              <a:buAutoNum type="arabicPeriod"/>
            </a:pPr>
            <a:endParaRPr lang="en-US" sz="2400">
              <a:latin typeface="Cambria" panose="02040503050406030204" pitchFamily="18" charset="0"/>
            </a:endParaRPr>
          </a:p>
          <a:p>
            <a:pPr marL="342900" indent="-342900">
              <a:buAutoNum type="arabicPeriod"/>
            </a:pPr>
            <a:r>
              <a:rPr lang="en-US" sz="2400">
                <a:latin typeface="Cambria" panose="02040503050406030204" pitchFamily="18" charset="0"/>
              </a:rPr>
              <a:t>Collective fear of climate change influencing wildlife extinction rates</a:t>
            </a:r>
          </a:p>
          <a:p>
            <a:pPr marL="342900" indent="-342900">
              <a:buAutoNum type="arabicPeriod"/>
            </a:pPr>
            <a:endParaRPr lang="en-US" sz="2400">
              <a:latin typeface="Cambria" panose="02040503050406030204" pitchFamily="18" charset="0"/>
            </a:endParaRPr>
          </a:p>
          <a:p>
            <a:pPr marL="342900" indent="-342900">
              <a:buAutoNum type="arabicPeriod"/>
            </a:pPr>
            <a:r>
              <a:rPr lang="en-US" sz="2400">
                <a:latin typeface="Cambria" panose="02040503050406030204" pitchFamily="18" charset="0"/>
              </a:rPr>
              <a:t>The economic impact due to climate change and the Domino Effect</a:t>
            </a:r>
          </a:p>
          <a:p>
            <a:pPr marL="285750" indent="-285750">
              <a:buFont typeface="Calibri"/>
              <a:buChar char="-"/>
            </a:pPr>
            <a:endParaRPr lang="en-US" sz="2400">
              <a:latin typeface="Cambria" panose="02040503050406030204" pitchFamily="18" charset="0"/>
            </a:endParaRPr>
          </a:p>
        </p:txBody>
      </p:sp>
      <p:sp>
        <p:nvSpPr>
          <p:cNvPr id="3" name="TextBox 2">
            <a:extLst>
              <a:ext uri="{FF2B5EF4-FFF2-40B4-BE49-F238E27FC236}">
                <a16:creationId xmlns:a16="http://schemas.microsoft.com/office/drawing/2014/main" id="{37EB0485-295D-B13C-A464-8A0BEF84CF60}"/>
              </a:ext>
            </a:extLst>
          </p:cNvPr>
          <p:cNvSpPr txBox="1"/>
          <p:nvPr/>
        </p:nvSpPr>
        <p:spPr>
          <a:xfrm>
            <a:off x="765881" y="1336676"/>
            <a:ext cx="2949334" cy="523220"/>
          </a:xfrm>
          <a:prstGeom prst="rect">
            <a:avLst/>
          </a:prstGeom>
          <a:noFill/>
        </p:spPr>
        <p:txBody>
          <a:bodyPr wrap="none" rtlCol="0">
            <a:spAutoFit/>
          </a:bodyPr>
          <a:lstStyle/>
          <a:p>
            <a:r>
              <a:rPr lang="en-US" sz="2800">
                <a:latin typeface="Franklin Gothic Medium" panose="020B0603020102020204" pitchFamily="34" charset="0"/>
              </a:rPr>
              <a:t>Identified Themes</a:t>
            </a:r>
          </a:p>
        </p:txBody>
      </p:sp>
      <p:sp>
        <p:nvSpPr>
          <p:cNvPr id="4" name="Rectangle 3">
            <a:extLst>
              <a:ext uri="{FF2B5EF4-FFF2-40B4-BE49-F238E27FC236}">
                <a16:creationId xmlns:a16="http://schemas.microsoft.com/office/drawing/2014/main" id="{1D5350E4-9EE7-1D44-22BA-96F1907B3447}"/>
              </a:ext>
            </a:extLst>
          </p:cNvPr>
          <p:cNvSpPr/>
          <p:nvPr/>
        </p:nvSpPr>
        <p:spPr>
          <a:xfrm rot="5400000">
            <a:off x="-3328098" y="3400187"/>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96CB73-812F-074B-66EA-7607D9DD86E8}"/>
              </a:ext>
            </a:extLst>
          </p:cNvPr>
          <p:cNvSpPr/>
          <p:nvPr/>
        </p:nvSpPr>
        <p:spPr>
          <a:xfrm>
            <a:off x="-3" y="-69743"/>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4BC71D-1153-ACC0-7DC9-824AC8948F2C}"/>
              </a:ext>
            </a:extLst>
          </p:cNvPr>
          <p:cNvSpPr/>
          <p:nvPr/>
        </p:nvSpPr>
        <p:spPr>
          <a:xfrm>
            <a:off x="0" y="6740715"/>
            <a:ext cx="12192000" cy="139485"/>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6B54FE-EB6E-1CA8-7676-F129340E390B}"/>
              </a:ext>
            </a:extLst>
          </p:cNvPr>
          <p:cNvSpPr/>
          <p:nvPr/>
        </p:nvSpPr>
        <p:spPr>
          <a:xfrm rot="5400000">
            <a:off x="8711979" y="3400186"/>
            <a:ext cx="6808112" cy="151917"/>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mium Vector | Black character hand hold planet and give earth children  isolated on white, illustration. Conservation natural resources future  generation.">
            <a:extLst>
              <a:ext uri="{FF2B5EF4-FFF2-40B4-BE49-F238E27FC236}">
                <a16:creationId xmlns:a16="http://schemas.microsoft.com/office/drawing/2014/main" id="{A95B6FDE-13A8-7880-4B53-BAEAD8D498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8690" y1="87660" x2="18690" y2="87660"/>
                        <a14:foregroundMark x1="26677" y1="88511" x2="26677" y2="88511"/>
                        <a14:foregroundMark x1="73323" y1="58085" x2="73323" y2="58085"/>
                        <a14:foregroundMark x1="70927" y1="78723" x2="70927" y2="78723"/>
                        <a14:foregroundMark x1="67572" y1="72979" x2="67572" y2="729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46230" y="4243199"/>
            <a:ext cx="3245770" cy="24833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conomic Impact Images - Free Download on Freepik">
            <a:extLst>
              <a:ext uri="{FF2B5EF4-FFF2-40B4-BE49-F238E27FC236}">
                <a16:creationId xmlns:a16="http://schemas.microsoft.com/office/drawing/2014/main" id="{8701EE8D-82CA-8DDF-C808-68A0F6DAE97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4149573"/>
            <a:ext cx="3868613" cy="257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64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B084-322D-887B-0CE9-C9290D0AE95C}"/>
              </a:ext>
            </a:extLst>
          </p:cNvPr>
          <p:cNvSpPr>
            <a:spLocks noGrp="1"/>
          </p:cNvSpPr>
          <p:nvPr>
            <p:ph type="title"/>
          </p:nvPr>
        </p:nvSpPr>
        <p:spPr>
          <a:xfrm>
            <a:off x="2845316" y="31556"/>
            <a:ext cx="7354649" cy="1325563"/>
          </a:xfrm>
        </p:spPr>
        <p:txBody>
          <a:bodyPr>
            <a:normAutofit/>
          </a:bodyPr>
          <a:lstStyle/>
          <a:p>
            <a:r>
              <a:rPr lang="en-US" sz="3600" u="sng" dirty="0">
                <a:latin typeface="Lora" pitchFamily="2" charset="77"/>
              </a:rPr>
              <a:t>Research Results: Key Findings</a:t>
            </a:r>
          </a:p>
        </p:txBody>
      </p:sp>
      <p:sp>
        <p:nvSpPr>
          <p:cNvPr id="9" name="Oval 8">
            <a:extLst>
              <a:ext uri="{FF2B5EF4-FFF2-40B4-BE49-F238E27FC236}">
                <a16:creationId xmlns:a16="http://schemas.microsoft.com/office/drawing/2014/main" id="{2C9DF67B-BCFA-0318-D112-08468F1A421A}"/>
              </a:ext>
            </a:extLst>
          </p:cNvPr>
          <p:cNvSpPr/>
          <p:nvPr/>
        </p:nvSpPr>
        <p:spPr>
          <a:xfrm>
            <a:off x="436273" y="1678453"/>
            <a:ext cx="3285051" cy="3326041"/>
          </a:xfrm>
          <a:prstGeom prst="ellipse">
            <a:avLst/>
          </a:prstGeom>
          <a:solidFill>
            <a:srgbClr val="31AF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8CE330-E484-2036-3B13-7A9925284A4B}"/>
              </a:ext>
            </a:extLst>
          </p:cNvPr>
          <p:cNvSpPr/>
          <p:nvPr/>
        </p:nvSpPr>
        <p:spPr>
          <a:xfrm>
            <a:off x="8470678" y="1678452"/>
            <a:ext cx="3285051" cy="3326041"/>
          </a:xfrm>
          <a:prstGeom prst="ellipse">
            <a:avLst/>
          </a:prstGeom>
          <a:solidFill>
            <a:srgbClr val="31AF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E6F8115-0E1E-B2FE-E26F-360A1F63D005}"/>
              </a:ext>
            </a:extLst>
          </p:cNvPr>
          <p:cNvSpPr/>
          <p:nvPr/>
        </p:nvSpPr>
        <p:spPr>
          <a:xfrm>
            <a:off x="4453474" y="1678451"/>
            <a:ext cx="3285051" cy="3326041"/>
          </a:xfrm>
          <a:prstGeom prst="ellipse">
            <a:avLst/>
          </a:prstGeom>
          <a:solidFill>
            <a:schemeClr val="tx2">
              <a:lumMod val="50000"/>
              <a:lumOff val="5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61B40A-934D-C1BD-987C-3FCEFA8855B6}"/>
              </a:ext>
            </a:extLst>
          </p:cNvPr>
          <p:cNvSpPr txBox="1"/>
          <p:nvPr/>
        </p:nvSpPr>
        <p:spPr>
          <a:xfrm>
            <a:off x="930054" y="2648973"/>
            <a:ext cx="2284850" cy="1384995"/>
          </a:xfrm>
          <a:prstGeom prst="rect">
            <a:avLst/>
          </a:prstGeom>
          <a:noFill/>
        </p:spPr>
        <p:txBody>
          <a:bodyPr wrap="square" rtlCol="0">
            <a:spAutoFit/>
          </a:bodyPr>
          <a:lstStyle/>
          <a:p>
            <a:pPr algn="ctr"/>
            <a:r>
              <a:rPr lang="en-US" sz="2800">
                <a:latin typeface="Cambria" panose="02040503050406030204" pitchFamily="18" charset="0"/>
              </a:rPr>
              <a:t>Concern for future generations</a:t>
            </a:r>
          </a:p>
        </p:txBody>
      </p:sp>
      <p:sp>
        <p:nvSpPr>
          <p:cNvPr id="5" name="TextBox 4">
            <a:extLst>
              <a:ext uri="{FF2B5EF4-FFF2-40B4-BE49-F238E27FC236}">
                <a16:creationId xmlns:a16="http://schemas.microsoft.com/office/drawing/2014/main" id="{9D159C08-A101-32EF-9B80-0D37AE39CDC1}"/>
              </a:ext>
            </a:extLst>
          </p:cNvPr>
          <p:cNvSpPr txBox="1"/>
          <p:nvPr/>
        </p:nvSpPr>
        <p:spPr>
          <a:xfrm>
            <a:off x="8745292" y="2433529"/>
            <a:ext cx="2735822" cy="1815882"/>
          </a:xfrm>
          <a:prstGeom prst="rect">
            <a:avLst/>
          </a:prstGeom>
          <a:noFill/>
        </p:spPr>
        <p:txBody>
          <a:bodyPr wrap="square" rtlCol="0">
            <a:spAutoFit/>
          </a:bodyPr>
          <a:lstStyle/>
          <a:p>
            <a:pPr algn="ctr"/>
            <a:r>
              <a:rPr lang="en-US" sz="2800">
                <a:latin typeface="Cambria" panose="02040503050406030204" pitchFamily="18" charset="0"/>
              </a:rPr>
              <a:t>Policy change regarding climate change is necessary</a:t>
            </a:r>
          </a:p>
        </p:txBody>
      </p:sp>
      <p:sp>
        <p:nvSpPr>
          <p:cNvPr id="6" name="TextBox 5">
            <a:extLst>
              <a:ext uri="{FF2B5EF4-FFF2-40B4-BE49-F238E27FC236}">
                <a16:creationId xmlns:a16="http://schemas.microsoft.com/office/drawing/2014/main" id="{35967443-3ACD-7F76-322B-5B9E70A1A2FC}"/>
              </a:ext>
            </a:extLst>
          </p:cNvPr>
          <p:cNvSpPr txBox="1"/>
          <p:nvPr/>
        </p:nvSpPr>
        <p:spPr>
          <a:xfrm>
            <a:off x="4645541" y="2936600"/>
            <a:ext cx="2911374" cy="523220"/>
          </a:xfrm>
          <a:prstGeom prst="rect">
            <a:avLst/>
          </a:prstGeom>
          <a:noFill/>
        </p:spPr>
        <p:txBody>
          <a:bodyPr wrap="none" rtlCol="0">
            <a:spAutoFit/>
          </a:bodyPr>
          <a:lstStyle/>
          <a:p>
            <a:pPr algn="ctr"/>
            <a:r>
              <a:rPr lang="en-US" sz="2800">
                <a:latin typeface="Cambria" panose="02040503050406030204" pitchFamily="18" charset="0"/>
              </a:rPr>
              <a:t>Economic impact</a:t>
            </a:r>
          </a:p>
        </p:txBody>
      </p:sp>
    </p:spTree>
    <p:extLst>
      <p:ext uri="{BB962C8B-B14F-4D97-AF65-F5344CB8AC3E}">
        <p14:creationId xmlns:p14="http://schemas.microsoft.com/office/powerpoint/2010/main" val="294256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E9AD9B-E694-B5ED-D024-BD80A779081F}"/>
              </a:ext>
            </a:extLst>
          </p:cNvPr>
          <p:cNvSpPr/>
          <p:nvPr/>
        </p:nvSpPr>
        <p:spPr>
          <a:xfrm>
            <a:off x="7388974" y="3154"/>
            <a:ext cx="4598973" cy="6905200"/>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Calibri"/>
              <a:buChar char="-"/>
            </a:pPr>
            <a:endParaRPr lang="en-US" sz="2000" dirty="0"/>
          </a:p>
          <a:p>
            <a:pPr algn="ctr"/>
            <a:endParaRPr lang="en-US" dirty="0"/>
          </a:p>
        </p:txBody>
      </p:sp>
      <p:sp>
        <p:nvSpPr>
          <p:cNvPr id="2" name="Title 1">
            <a:extLst>
              <a:ext uri="{FF2B5EF4-FFF2-40B4-BE49-F238E27FC236}">
                <a16:creationId xmlns:a16="http://schemas.microsoft.com/office/drawing/2014/main" id="{87B46455-C0C8-F539-AD83-D051BE97A40D}"/>
              </a:ext>
            </a:extLst>
          </p:cNvPr>
          <p:cNvSpPr>
            <a:spLocks noGrp="1"/>
          </p:cNvSpPr>
          <p:nvPr>
            <p:ph type="title"/>
          </p:nvPr>
        </p:nvSpPr>
        <p:spPr>
          <a:xfrm>
            <a:off x="438320" y="13111"/>
            <a:ext cx="3153937" cy="1325563"/>
          </a:xfrm>
        </p:spPr>
        <p:txBody>
          <a:bodyPr>
            <a:normAutofit/>
          </a:bodyPr>
          <a:lstStyle/>
          <a:p>
            <a:r>
              <a:rPr lang="en-US" sz="3600" u="sng">
                <a:latin typeface="Lora" pitchFamily="2" charset="77"/>
              </a:rPr>
              <a:t>PSA Proposal</a:t>
            </a:r>
          </a:p>
        </p:txBody>
      </p:sp>
      <p:sp>
        <p:nvSpPr>
          <p:cNvPr id="6" name="TextBox 5">
            <a:extLst>
              <a:ext uri="{FF2B5EF4-FFF2-40B4-BE49-F238E27FC236}">
                <a16:creationId xmlns:a16="http://schemas.microsoft.com/office/drawing/2014/main" id="{45E0BE92-52FE-77E7-CBCD-0886C52F6C54}"/>
              </a:ext>
            </a:extLst>
          </p:cNvPr>
          <p:cNvSpPr txBox="1"/>
          <p:nvPr/>
        </p:nvSpPr>
        <p:spPr>
          <a:xfrm>
            <a:off x="669853" y="4132109"/>
            <a:ext cx="2183803" cy="584775"/>
          </a:xfrm>
          <a:prstGeom prst="rect">
            <a:avLst/>
          </a:prstGeom>
          <a:noFill/>
        </p:spPr>
        <p:txBody>
          <a:bodyPr wrap="none" rtlCol="0">
            <a:spAutoFit/>
          </a:bodyPr>
          <a:lstStyle/>
          <a:p>
            <a:r>
              <a:rPr lang="en-US" sz="3200" dirty="0">
                <a:latin typeface="Franklin Gothic Medium" panose="020B0603020102020204" pitchFamily="34" charset="0"/>
              </a:rPr>
              <a:t>RATIONALE</a:t>
            </a:r>
          </a:p>
        </p:txBody>
      </p:sp>
      <p:sp>
        <p:nvSpPr>
          <p:cNvPr id="7" name="TextBox 6">
            <a:extLst>
              <a:ext uri="{FF2B5EF4-FFF2-40B4-BE49-F238E27FC236}">
                <a16:creationId xmlns:a16="http://schemas.microsoft.com/office/drawing/2014/main" id="{897330EE-B8BD-B032-F51A-F8097D8E5B52}"/>
              </a:ext>
            </a:extLst>
          </p:cNvPr>
          <p:cNvSpPr txBox="1"/>
          <p:nvPr/>
        </p:nvSpPr>
        <p:spPr>
          <a:xfrm>
            <a:off x="727006" y="1386451"/>
            <a:ext cx="2150937" cy="584775"/>
          </a:xfrm>
          <a:prstGeom prst="rect">
            <a:avLst/>
          </a:prstGeom>
          <a:noFill/>
        </p:spPr>
        <p:txBody>
          <a:bodyPr wrap="square" rtlCol="0">
            <a:spAutoFit/>
          </a:bodyPr>
          <a:lstStyle/>
          <a:p>
            <a:r>
              <a:rPr lang="en-US" sz="3200" dirty="0">
                <a:latin typeface="Franklin Gothic Medium" panose="020B0603020102020204" pitchFamily="34" charset="0"/>
              </a:rPr>
              <a:t>PROPOSAL</a:t>
            </a:r>
          </a:p>
        </p:txBody>
      </p:sp>
      <p:sp>
        <p:nvSpPr>
          <p:cNvPr id="3" name="TextBox 2">
            <a:extLst>
              <a:ext uri="{FF2B5EF4-FFF2-40B4-BE49-F238E27FC236}">
                <a16:creationId xmlns:a16="http://schemas.microsoft.com/office/drawing/2014/main" id="{7CD5EBE2-3DC7-09ED-0012-23F9889CA8B4}"/>
              </a:ext>
            </a:extLst>
          </p:cNvPr>
          <p:cNvSpPr txBox="1"/>
          <p:nvPr/>
        </p:nvSpPr>
        <p:spPr>
          <a:xfrm>
            <a:off x="669853" y="1973328"/>
            <a:ext cx="62320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mbria" panose="02040503050406030204" pitchFamily="18" charset="0"/>
              </a:rPr>
              <a:t>“Your actions shape their world.”</a:t>
            </a:r>
          </a:p>
          <a:p>
            <a:endParaRPr lang="en-US" sz="2000" dirty="0">
              <a:latin typeface="Cambria" panose="02040503050406030204" pitchFamily="18" charset="0"/>
            </a:endParaRPr>
          </a:p>
          <a:p>
            <a:r>
              <a:rPr lang="en-US" sz="2000" dirty="0">
                <a:latin typeface="Cambria" panose="02040503050406030204" pitchFamily="18" charset="0"/>
              </a:rPr>
              <a:t>Without your help, future generations won't have snow days, polar bears, or reliable food sources. Join Citizen's Climate Lobby in the fight for policy change to give them the future they deserve. </a:t>
            </a:r>
          </a:p>
        </p:txBody>
      </p:sp>
      <p:sp>
        <p:nvSpPr>
          <p:cNvPr id="10" name="TextBox 9">
            <a:extLst>
              <a:ext uri="{FF2B5EF4-FFF2-40B4-BE49-F238E27FC236}">
                <a16:creationId xmlns:a16="http://schemas.microsoft.com/office/drawing/2014/main" id="{3FD27576-D83B-B52B-30F0-C67FBAC362C6}"/>
              </a:ext>
            </a:extLst>
          </p:cNvPr>
          <p:cNvSpPr txBox="1"/>
          <p:nvPr/>
        </p:nvSpPr>
        <p:spPr>
          <a:xfrm>
            <a:off x="8323494" y="438318"/>
            <a:ext cx="2732581" cy="475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Franklin Gothic Medium"/>
                <a:cs typeface="Times New Roman"/>
              </a:rPr>
              <a:t>ANIMATION IDEAS</a:t>
            </a:r>
          </a:p>
        </p:txBody>
      </p:sp>
      <p:sp>
        <p:nvSpPr>
          <p:cNvPr id="5" name="TextBox 4">
            <a:extLst>
              <a:ext uri="{FF2B5EF4-FFF2-40B4-BE49-F238E27FC236}">
                <a16:creationId xmlns:a16="http://schemas.microsoft.com/office/drawing/2014/main" id="{1217AABF-9F01-DB8B-E7FD-D25F21751039}"/>
              </a:ext>
            </a:extLst>
          </p:cNvPr>
          <p:cNvSpPr txBox="1"/>
          <p:nvPr/>
        </p:nvSpPr>
        <p:spPr>
          <a:xfrm>
            <a:off x="669853" y="4716884"/>
            <a:ext cx="6432169"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mbria"/>
                <a:ea typeface="Cambria"/>
              </a:rPr>
              <a:t>Comparing data from our research methods, we can identify that people are actively concerned about the impact climate change will have on future generations. This includes aspects of personal family impact, economic impact, and weather detriment.</a:t>
            </a:r>
          </a:p>
          <a:p>
            <a:pPr algn="l"/>
            <a:endParaRPr lang="en-US" dirty="0"/>
          </a:p>
        </p:txBody>
      </p:sp>
      <p:sp>
        <p:nvSpPr>
          <p:cNvPr id="11" name="TextBox 10">
            <a:extLst>
              <a:ext uri="{FF2B5EF4-FFF2-40B4-BE49-F238E27FC236}">
                <a16:creationId xmlns:a16="http://schemas.microsoft.com/office/drawing/2014/main" id="{AD3203A0-5E0F-72F9-38C9-335645616770}"/>
              </a:ext>
            </a:extLst>
          </p:cNvPr>
          <p:cNvSpPr txBox="1"/>
          <p:nvPr/>
        </p:nvSpPr>
        <p:spPr>
          <a:xfrm>
            <a:off x="7732093" y="1348633"/>
            <a:ext cx="409996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Cambria" panose="02040503050406030204" pitchFamily="18" charset="0"/>
              </a:rPr>
              <a:t>A calendar flipping through the months with a checkmark on each day to signify no days off during the school year (no snow days).</a:t>
            </a:r>
          </a:p>
          <a:p>
            <a:endParaRPr lang="en-US" sz="2000" dirty="0">
              <a:solidFill>
                <a:schemeClr val="bg1"/>
              </a:solidFill>
              <a:latin typeface="Cambria" panose="02040503050406030204" pitchFamily="18" charset="0"/>
            </a:endParaRPr>
          </a:p>
          <a:p>
            <a:pPr marL="285750" indent="-285750">
              <a:buFont typeface="Calibri"/>
              <a:buChar char="-"/>
            </a:pPr>
            <a:endParaRPr lang="en-US" sz="2000" dirty="0">
              <a:solidFill>
                <a:schemeClr val="bg1"/>
              </a:solidFill>
              <a:latin typeface="Cambria" panose="02040503050406030204" pitchFamily="18" charset="0"/>
            </a:endParaRPr>
          </a:p>
          <a:p>
            <a:r>
              <a:rPr lang="en-US" sz="2000" dirty="0">
                <a:solidFill>
                  <a:schemeClr val="bg1"/>
                </a:solidFill>
                <a:latin typeface="Cambria" panose="02040503050406030204" pitchFamily="18" charset="0"/>
              </a:rPr>
              <a:t>Multiple polar bears in the snow and they disappear one by one until there are none left.</a:t>
            </a:r>
          </a:p>
          <a:p>
            <a:endParaRPr lang="en-US" sz="2000" dirty="0">
              <a:solidFill>
                <a:schemeClr val="bg1"/>
              </a:solidFill>
              <a:latin typeface="Cambria" panose="02040503050406030204" pitchFamily="18" charset="0"/>
            </a:endParaRPr>
          </a:p>
          <a:p>
            <a:pPr marL="285750" indent="-285750">
              <a:buFont typeface="Calibri"/>
              <a:buChar char="-"/>
            </a:pPr>
            <a:endParaRPr lang="en-US" sz="2000" dirty="0">
              <a:solidFill>
                <a:schemeClr val="bg1"/>
              </a:solidFill>
              <a:latin typeface="Cambria" panose="02040503050406030204" pitchFamily="18" charset="0"/>
            </a:endParaRPr>
          </a:p>
          <a:p>
            <a:r>
              <a:rPr lang="en-US" sz="2000" dirty="0">
                <a:solidFill>
                  <a:schemeClr val="bg1"/>
                </a:solidFill>
                <a:latin typeface="Cambria" panose="02040503050406030204" pitchFamily="18" charset="0"/>
              </a:rPr>
              <a:t>A kid opens a fridge to find limited food options inside. </a:t>
            </a:r>
          </a:p>
          <a:p>
            <a:endParaRPr lang="en-US" sz="2000" dirty="0">
              <a:solidFill>
                <a:schemeClr val="bg1"/>
              </a:solidFill>
              <a:latin typeface="Cambria" panose="02040503050406030204" pitchFamily="18" charset="0"/>
              <a:ea typeface="Cambria"/>
            </a:endParaRPr>
          </a:p>
        </p:txBody>
      </p:sp>
    </p:spTree>
    <p:extLst>
      <p:ext uri="{BB962C8B-B14F-4D97-AF65-F5344CB8AC3E}">
        <p14:creationId xmlns:p14="http://schemas.microsoft.com/office/powerpoint/2010/main" val="271594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794</Words>
  <Application>Microsoft Macintosh PowerPoint</Application>
  <PresentationFormat>Widescreen</PresentationFormat>
  <Paragraphs>86</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Aptos Display</vt:lpstr>
      <vt:lpstr>Arial</vt:lpstr>
      <vt:lpstr>Calibri</vt:lpstr>
      <vt:lpstr>Cambria</vt:lpstr>
      <vt:lpstr>Franklin Gothic Medium</vt:lpstr>
      <vt:lpstr>lora</vt:lpstr>
      <vt:lpstr>lora</vt:lpstr>
      <vt:lpstr>Lucida Bright</vt:lpstr>
      <vt:lpstr>office theme</vt:lpstr>
      <vt:lpstr>PSA Proposal</vt:lpstr>
      <vt:lpstr>Introduction</vt:lpstr>
      <vt:lpstr>Research Purpose</vt:lpstr>
      <vt:lpstr>Research Design: Survey</vt:lpstr>
      <vt:lpstr>Research Results: Survey</vt:lpstr>
      <vt:lpstr>Research Design: Focus Group</vt:lpstr>
      <vt:lpstr>Research Results: Focus Group</vt:lpstr>
      <vt:lpstr>Research Results: Key Findings</vt:lpstr>
      <vt:lpstr>PSA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Leeper, Steve</cp:lastModifiedBy>
  <cp:revision>2</cp:revision>
  <dcterms:created xsi:type="dcterms:W3CDTF">2024-11-24T06:53:14Z</dcterms:created>
  <dcterms:modified xsi:type="dcterms:W3CDTF">2024-12-11T16:08:04Z</dcterms:modified>
</cp:coreProperties>
</file>